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59" r:id="rId5"/>
    <p:sldId id="260" r:id="rId6"/>
    <p:sldId id="262" r:id="rId7"/>
    <p:sldId id="263" r:id="rId8"/>
    <p:sldId id="264" r:id="rId9"/>
    <p:sldId id="265" r:id="rId10"/>
    <p:sldId id="266" r:id="rId11"/>
    <p:sldId id="267" r:id="rId12"/>
    <p:sldId id="270" r:id="rId13"/>
    <p:sldId id="271" r:id="rId14"/>
    <p:sldId id="272" r:id="rId15"/>
    <p:sldId id="273" r:id="rId16"/>
    <p:sldId id="274" r:id="rId17"/>
    <p:sldId id="275" r:id="rId18"/>
    <p:sldId id="276" r:id="rId19"/>
    <p:sldId id="277" r:id="rId20"/>
    <p:sldId id="278" r:id="rId21"/>
    <p:sldId id="280" r:id="rId22"/>
    <p:sldId id="282" r:id="rId23"/>
    <p:sldId id="283" r:id="rId24"/>
    <p:sldId id="284"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DE8D33-B5DB-4063-87D7-F9B7DE5FAB95}" type="datetimeFigureOut">
              <a:rPr lang="en-US" smtClean="0"/>
              <a:pPr/>
              <a:t>2/27/2012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4FF1E1-825A-4EF5-B658-BDB519CD21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4FF1E1-825A-4EF5-B658-BDB519CD21E3}"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CB3D6F-6A9C-4CE3-9D3B-AEBBB95A1075}"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B3D6F-6A9C-4CE3-9D3B-AEBBB95A1075}"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B3D6F-6A9C-4CE3-9D3B-AEBBB95A1075}"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B3D6F-6A9C-4CE3-9D3B-AEBBB95A1075}"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CB3D6F-6A9C-4CE3-9D3B-AEBBB95A1075}"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CB3D6F-6A9C-4CE3-9D3B-AEBBB95A1075}"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CB3D6F-6A9C-4CE3-9D3B-AEBBB95A1075}" type="datetimeFigureOut">
              <a:rPr lang="en-US" smtClean="0"/>
              <a:pPr/>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CB3D6F-6A9C-4CE3-9D3B-AEBBB95A1075}" type="datetimeFigureOut">
              <a:rPr lang="en-US" smtClean="0"/>
              <a:pPr/>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B3D6F-6A9C-4CE3-9D3B-AEBBB95A1075}" type="datetimeFigureOut">
              <a:rPr lang="en-US" smtClean="0"/>
              <a:pPr/>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B3D6F-6A9C-4CE3-9D3B-AEBBB95A1075}"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B3D6F-6A9C-4CE3-9D3B-AEBBB95A1075}"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79622-B1E9-43C6-857D-3A101DB926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B3D6F-6A9C-4CE3-9D3B-AEBBB95A1075}" type="datetimeFigureOut">
              <a:rPr lang="en-US" smtClean="0"/>
              <a:pPr/>
              <a:t>2/27/2012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79622-B1E9-43C6-857D-3A101DB926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 of research involving human subjects in Sudan</a:t>
            </a:r>
            <a:endParaRPr lang="en-US" dirty="0"/>
          </a:p>
        </p:txBody>
      </p:sp>
      <p:sp>
        <p:nvSpPr>
          <p:cNvPr id="3" name="Subtitle 2"/>
          <p:cNvSpPr>
            <a:spLocks noGrp="1"/>
          </p:cNvSpPr>
          <p:nvPr>
            <p:ph type="subTitle" idx="1"/>
          </p:nvPr>
        </p:nvSpPr>
        <p:spPr/>
        <p:txBody>
          <a:bodyPr>
            <a:normAutofit fontScale="92500"/>
          </a:bodyPr>
          <a:lstStyle/>
          <a:p>
            <a:r>
              <a:rPr lang="en-US" dirty="0" smtClean="0">
                <a:solidFill>
                  <a:schemeClr val="tx1"/>
                </a:solidFill>
              </a:rPr>
              <a:t>A M EL Hassan</a:t>
            </a:r>
          </a:p>
          <a:p>
            <a:r>
              <a:rPr lang="en-US" dirty="0" smtClean="0">
                <a:solidFill>
                  <a:schemeClr val="tx1"/>
                </a:solidFill>
              </a:rPr>
              <a:t>Institute of Endemic Diseases</a:t>
            </a:r>
          </a:p>
          <a:p>
            <a:r>
              <a:rPr lang="en-US" dirty="0" smtClean="0">
                <a:solidFill>
                  <a:schemeClr val="tx1"/>
                </a:solidFill>
              </a:rPr>
              <a:t>Sudanese National Academy of Sciences </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dirty="0" smtClean="0"/>
              <a:t>Two important issues that must be addressed and are often ignored</a:t>
            </a:r>
          </a:p>
        </p:txBody>
      </p:sp>
      <p:sp>
        <p:nvSpPr>
          <p:cNvPr id="18435" name="Content Placeholder 2"/>
          <p:cNvSpPr>
            <a:spLocks noGrp="1"/>
          </p:cNvSpPr>
          <p:nvPr>
            <p:ph idx="1"/>
          </p:nvPr>
        </p:nvSpPr>
        <p:spPr/>
        <p:txBody>
          <a:bodyPr/>
          <a:lstStyle/>
          <a:p>
            <a:r>
              <a:rPr lang="en-US" smtClean="0"/>
              <a:t>Obtaining permission from the local health authority to do the research. If possible they should be partners in the research</a:t>
            </a:r>
          </a:p>
          <a:p>
            <a:r>
              <a:rPr lang="en-US" smtClean="0"/>
              <a:t>Involvement of the local community in the research process</a:t>
            </a:r>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23850" y="404813"/>
            <a:ext cx="7924800" cy="6002337"/>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r>
              <a:rPr lang="en-US"/>
              <a:t> </a:t>
            </a:r>
            <a:r>
              <a:rPr lang="en-US" sz="3200"/>
              <a:t>Before a contact is made with the population permission should be obtained from the central and local government authorities. </a:t>
            </a:r>
          </a:p>
          <a:p>
            <a:pPr>
              <a:spcBef>
                <a:spcPct val="50000"/>
              </a:spcBef>
            </a:pPr>
            <a:r>
              <a:rPr lang="en-US" sz="3200"/>
              <a:t>This may be in the form of a letter of intent. It is always an advantage to involve not only the community but the local health authority in the planning, design and implementation of the project.</a:t>
            </a:r>
          </a:p>
        </p:txBody>
      </p:sp>
      <p:sp>
        <p:nvSpPr>
          <p:cNvPr id="19459" name="Title 4"/>
          <p:cNvSpPr>
            <a:spLocks noGrp="1"/>
          </p:cNvSpPr>
          <p:nvPr>
            <p:ph type="title"/>
          </p:nvPr>
        </p:nvSpPr>
        <p:spPr/>
        <p:txBody>
          <a:bodyPr/>
          <a:lstStyle/>
          <a:p>
            <a:r>
              <a:rPr lang="en-US" smtClean="0"/>
              <a:t>Central and local health authorities</a:t>
            </a:r>
          </a:p>
        </p:txBody>
      </p:sp>
      <p:sp>
        <p:nvSpPr>
          <p:cNvPr id="19460" name="Content Placeholder 5"/>
          <p:cNvSpPr>
            <a:spLocks noGrp="1"/>
          </p:cNvSpPr>
          <p:nvPr>
            <p:ph idx="1"/>
          </p:nvPr>
        </p:nvSpPr>
        <p:spPr/>
        <p:txBody>
          <a:bodyPr/>
          <a:lstStyle/>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219200" y="1905000"/>
            <a:ext cx="6019800" cy="3478213"/>
          </a:xfrm>
          <a:prstGeom prst="rect">
            <a:avLst/>
          </a:prstGeom>
          <a:noFill/>
          <a:ln w="9525">
            <a:noFill/>
            <a:miter lim="800000"/>
            <a:headEnd/>
            <a:tailEnd/>
          </a:ln>
        </p:spPr>
        <p:txBody>
          <a:bodyPr>
            <a:spAutoFit/>
          </a:bodyPr>
          <a:lstStyle/>
          <a:p>
            <a:pPr>
              <a:spcBef>
                <a:spcPct val="50000"/>
              </a:spcBef>
            </a:pPr>
            <a:r>
              <a:rPr lang="en-US" sz="3200">
                <a:solidFill>
                  <a:srgbClr val="FFCC00"/>
                </a:solidFill>
              </a:rPr>
              <a:t> </a:t>
            </a:r>
            <a:r>
              <a:rPr lang="en-US" sz="4000"/>
              <a:t>The group consent should be in a written form signed by the appropriate authority in the community.</a:t>
            </a:r>
          </a:p>
          <a:p>
            <a:pPr>
              <a:spcBef>
                <a:spcPct val="50000"/>
              </a:spcBef>
            </a:pPr>
            <a:endParaRPr lang="en-US" sz="4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260350"/>
            <a:ext cx="8001000" cy="7229475"/>
          </a:xfrm>
          <a:prstGeom prst="rect">
            <a:avLst/>
          </a:prstGeom>
          <a:noFill/>
          <a:ln w="9525">
            <a:noFill/>
            <a:miter lim="800000"/>
            <a:headEnd/>
            <a:tailEnd/>
          </a:ln>
        </p:spPr>
        <p:txBody>
          <a:bodyPr>
            <a:spAutoFit/>
          </a:bodyPr>
          <a:lstStyle/>
          <a:p>
            <a:pPr>
              <a:spcBef>
                <a:spcPct val="50000"/>
              </a:spcBef>
            </a:pPr>
            <a:r>
              <a:rPr lang="en-US" sz="3200" b="1" dirty="0"/>
              <a:t>The role of the community in research</a:t>
            </a:r>
          </a:p>
          <a:p>
            <a:pPr>
              <a:spcBef>
                <a:spcPct val="50000"/>
              </a:spcBef>
            </a:pPr>
            <a:r>
              <a:rPr lang="en-US" sz="2800" dirty="0"/>
              <a:t>Unfortunately this is often a neglected area. Before  a project is launched it is important to involve the community as partners in the planning and implementation  of the research project and in the dissemination of the results. </a:t>
            </a:r>
          </a:p>
          <a:p>
            <a:pPr>
              <a:spcBef>
                <a:spcPct val="50000"/>
              </a:spcBef>
            </a:pPr>
            <a:r>
              <a:rPr lang="en-US" sz="2800" dirty="0"/>
              <a:t>Thus contact with the population should be made before the process of recruiting individual subjects. Researchers must first learn about the population they want to study.</a:t>
            </a:r>
          </a:p>
          <a:p>
            <a:pPr>
              <a:spcBef>
                <a:spcPct val="50000"/>
              </a:spcBef>
            </a:pPr>
            <a:endParaRPr lang="en-US" sz="2800" dirty="0"/>
          </a:p>
          <a:p>
            <a:pPr>
              <a:spcBef>
                <a:spcPct val="50000"/>
              </a:spcBef>
            </a:pPr>
            <a:endParaRPr lang="en-US" sz="2800" dirty="0"/>
          </a:p>
          <a:p>
            <a:pPr>
              <a:spcBef>
                <a:spcPct val="50000"/>
              </a:spcBef>
            </a:pPr>
            <a:endParaRPr lang="en-US" dirty="0"/>
          </a:p>
          <a:p>
            <a:pPr>
              <a:spcBef>
                <a:spcPct val="50000"/>
              </a:spcBef>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95288" y="2565400"/>
            <a:ext cx="6781800" cy="2832100"/>
          </a:xfrm>
          <a:prstGeom prst="rect">
            <a:avLst/>
          </a:prstGeom>
          <a:noFill/>
          <a:ln w="9525">
            <a:noFill/>
            <a:miter lim="800000"/>
            <a:headEnd/>
            <a:tailEnd/>
          </a:ln>
        </p:spPr>
        <p:txBody>
          <a:bodyPr>
            <a:spAutoFit/>
          </a:bodyPr>
          <a:lstStyle/>
          <a:p>
            <a:pPr>
              <a:spcBef>
                <a:spcPct val="50000"/>
              </a:spcBef>
            </a:pPr>
            <a:r>
              <a:rPr lang="en-US">
                <a:solidFill>
                  <a:srgbClr val="FFCC00"/>
                </a:solidFill>
              </a:rPr>
              <a:t> </a:t>
            </a:r>
          </a:p>
          <a:p>
            <a:pPr>
              <a:spcBef>
                <a:spcPct val="50000"/>
              </a:spcBef>
            </a:pPr>
            <a:r>
              <a:rPr lang="en-US" sz="2800"/>
              <a:t>The socio-cultural attributes of the population, their beliefs, level of education, the social system within the community, languages, leadership within the community, the social standing of women. </a:t>
            </a:r>
          </a:p>
        </p:txBody>
      </p:sp>
      <p:sp>
        <p:nvSpPr>
          <p:cNvPr id="25603" name="Title 2"/>
          <p:cNvSpPr>
            <a:spLocks noGrp="1"/>
          </p:cNvSpPr>
          <p:nvPr>
            <p:ph type="title"/>
          </p:nvPr>
        </p:nvSpPr>
        <p:spPr/>
        <p:txBody>
          <a:bodyPr>
            <a:normAutofit fontScale="90000"/>
          </a:bodyPr>
          <a:lstStyle/>
          <a:p>
            <a:r>
              <a:rPr lang="en-US" smtClean="0"/>
              <a:t>Important issues regarding community involvement</a:t>
            </a:r>
          </a:p>
        </p:txBody>
      </p:sp>
      <p:sp>
        <p:nvSpPr>
          <p:cNvPr id="25604" name="Content Placeholder 3"/>
          <p:cNvSpPr>
            <a:spLocks noGrp="1"/>
          </p:cNvSpPr>
          <p:nvPr>
            <p:ph idx="1"/>
          </p:nvPr>
        </p:nvSpPr>
        <p:spPr/>
        <p:txBody>
          <a:bodyPr/>
          <a:lstStyle/>
          <a:p>
            <a:pPr>
              <a:buNone/>
            </a:pPr>
            <a:r>
              <a:rPr lang="en-US"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hangingPunct="1"/>
            <a:r>
              <a:rPr lang="en-US" smtClean="0"/>
              <a:t>Important issues regarding community involvement</a:t>
            </a:r>
          </a:p>
        </p:txBody>
      </p:sp>
      <p:sp>
        <p:nvSpPr>
          <p:cNvPr id="26627" name="Rectangle 3"/>
          <p:cNvSpPr>
            <a:spLocks noGrp="1" noChangeArrowheads="1"/>
          </p:cNvSpPr>
          <p:nvPr>
            <p:ph idx="1"/>
          </p:nvPr>
        </p:nvSpPr>
        <p:spPr/>
        <p:txBody>
          <a:bodyPr/>
          <a:lstStyle/>
          <a:p>
            <a:pPr eaLnBrk="1" hangingPunct="1">
              <a:lnSpc>
                <a:spcPct val="90000"/>
              </a:lnSpc>
              <a:spcBef>
                <a:spcPct val="50000"/>
              </a:spcBef>
            </a:pPr>
            <a:r>
              <a:rPr lang="en-US" smtClean="0"/>
              <a:t>The attitude of the community to certain procedures such as collection of blood and hair are all important issues that will determine the best ways to adopt  in the design and implementation of research.</a:t>
            </a:r>
          </a:p>
          <a:p>
            <a:pPr eaLnBrk="1" hangingPunct="1">
              <a:lnSpc>
                <a:spcPct val="90000"/>
              </a:lnSpc>
              <a:spcBef>
                <a:spcPct val="50000"/>
              </a:spcBef>
            </a:pPr>
            <a:r>
              <a:rPr lang="en-US" smtClean="0"/>
              <a:t> The availability and type of health services are also important to know about.</a:t>
            </a:r>
          </a:p>
          <a:p>
            <a:pPr eaLnBrk="1" hangingPunct="1">
              <a:lnSpc>
                <a:spcPct val="90000"/>
              </a:lnSpc>
            </a:pP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457200" y="2438400"/>
            <a:ext cx="8001000" cy="2289175"/>
          </a:xfrm>
          <a:prstGeom prst="rect">
            <a:avLst/>
          </a:prstGeom>
          <a:noFill/>
          <a:ln w="9525">
            <a:noFill/>
            <a:miter lim="800000"/>
            <a:headEnd/>
            <a:tailEnd/>
          </a:ln>
        </p:spPr>
        <p:txBody>
          <a:bodyPr>
            <a:spAutoFit/>
          </a:bodyPr>
          <a:lstStyle/>
          <a:p>
            <a:pPr>
              <a:spcBef>
                <a:spcPct val="50000"/>
              </a:spcBef>
            </a:pPr>
            <a:r>
              <a:rPr lang="en-US" sz="3200">
                <a:solidFill>
                  <a:srgbClr val="FFCC00"/>
                </a:solidFill>
              </a:rPr>
              <a:t> </a:t>
            </a:r>
            <a:r>
              <a:rPr lang="en-US" sz="3600"/>
              <a:t>The community must give their free consent through its culturally appropriate authority before individual consent is obtained</a:t>
            </a:r>
            <a:r>
              <a:rPr lang="en-US" sz="3600">
                <a:solidFill>
                  <a:srgbClr val="FFCC00"/>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1000" y="1371600"/>
            <a:ext cx="8153400" cy="5797550"/>
          </a:xfrm>
          <a:prstGeom prst="rect">
            <a:avLst/>
          </a:prstGeom>
          <a:noFill/>
          <a:ln w="9525">
            <a:noFill/>
            <a:miter lim="800000"/>
            <a:headEnd/>
            <a:tailEnd/>
          </a:ln>
        </p:spPr>
        <p:txBody>
          <a:bodyPr>
            <a:spAutoFit/>
          </a:bodyPr>
          <a:lstStyle/>
          <a:p>
            <a:pPr>
              <a:spcBef>
                <a:spcPct val="50000"/>
              </a:spcBef>
            </a:pPr>
            <a:r>
              <a:rPr lang="en-US" sz="3200" b="1"/>
              <a:t>Externally sponsored research.</a:t>
            </a:r>
          </a:p>
          <a:p>
            <a:pPr>
              <a:spcBef>
                <a:spcPct val="50000"/>
              </a:spcBef>
              <a:buFontTx/>
              <a:buChar char="•"/>
            </a:pPr>
            <a:r>
              <a:rPr lang="en-US"/>
              <a:t> </a:t>
            </a:r>
            <a:r>
              <a:rPr lang="en-US" sz="2800"/>
              <a:t>The protocol must be approved ethically and scientifically by the relevant committees in the country of the sponsor</a:t>
            </a:r>
          </a:p>
          <a:p>
            <a:pPr>
              <a:spcBef>
                <a:spcPct val="50000"/>
              </a:spcBef>
              <a:buFontTx/>
              <a:buChar char="•"/>
            </a:pPr>
            <a:r>
              <a:rPr lang="en-US" sz="2800"/>
              <a:t> The project must also be approved by the EC in the host country.</a:t>
            </a:r>
          </a:p>
          <a:p>
            <a:pPr>
              <a:spcBef>
                <a:spcPct val="50000"/>
              </a:spcBef>
              <a:buFontTx/>
              <a:buChar char="•"/>
            </a:pPr>
            <a:r>
              <a:rPr lang="en-US" sz="2800"/>
              <a:t> Both committees should make sure that the scientific methods are sound and suitable for the aims of the project and the drugs, vaccines or other products are safe.</a:t>
            </a:r>
          </a:p>
          <a:p>
            <a:pPr>
              <a:spcBef>
                <a:spcPct val="50000"/>
              </a:spcBef>
              <a:buFontTx/>
              <a:buChar char="•"/>
            </a:pPr>
            <a:r>
              <a:rPr lang="en-US" sz="3200">
                <a:solidFill>
                  <a:srgbClr val="FFCC00"/>
                </a:solid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066800" y="998538"/>
            <a:ext cx="5943600" cy="5859462"/>
          </a:xfrm>
          <a:prstGeom prst="rect">
            <a:avLst/>
          </a:prstGeom>
          <a:noFill/>
          <a:ln w="9525">
            <a:noFill/>
            <a:miter lim="800000"/>
            <a:headEnd/>
            <a:tailEnd/>
          </a:ln>
        </p:spPr>
        <p:txBody>
          <a:bodyPr>
            <a:spAutoFit/>
          </a:bodyPr>
          <a:lstStyle/>
          <a:p>
            <a:pPr>
              <a:spcBef>
                <a:spcPct val="50000"/>
              </a:spcBef>
              <a:buFontTx/>
              <a:buChar char="•"/>
            </a:pPr>
            <a:r>
              <a:rPr lang="en-US" sz="2800" dirty="0">
                <a:solidFill>
                  <a:srgbClr val="FFCC00"/>
                </a:solidFill>
              </a:rPr>
              <a:t> </a:t>
            </a:r>
            <a:r>
              <a:rPr lang="en-US" sz="2800" dirty="0"/>
              <a:t>The proposed research should be responsive to the health needs of the host country.</a:t>
            </a:r>
          </a:p>
          <a:p>
            <a:pPr>
              <a:spcBef>
                <a:spcPct val="50000"/>
              </a:spcBef>
              <a:buFontTx/>
              <a:buChar char="•"/>
            </a:pPr>
            <a:r>
              <a:rPr lang="en-US" sz="2800" dirty="0"/>
              <a:t> Any diagnostic, therapeutic or preventive product must be submitted with comments of an authority in the country of the sponsor.</a:t>
            </a:r>
          </a:p>
          <a:p>
            <a:pPr>
              <a:spcBef>
                <a:spcPct val="50000"/>
              </a:spcBef>
              <a:buFontTx/>
              <a:buChar char="•"/>
            </a:pPr>
            <a:r>
              <a:rPr lang="en-US" sz="2800" dirty="0"/>
              <a:t>There should be justification for conducting the research in the host country rather than in the country of the sponsor.</a:t>
            </a:r>
          </a:p>
          <a:p>
            <a:pPr>
              <a:spcBef>
                <a:spcPct val="50000"/>
              </a:spcBef>
            </a:pP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68313" y="1341438"/>
            <a:ext cx="8153400" cy="4893647"/>
          </a:xfrm>
          <a:prstGeom prst="rect">
            <a:avLst/>
          </a:prstGeom>
          <a:noFill/>
          <a:ln w="9525">
            <a:noFill/>
            <a:miter lim="800000"/>
            <a:headEnd/>
            <a:tailEnd/>
          </a:ln>
        </p:spPr>
        <p:txBody>
          <a:bodyPr>
            <a:spAutoFit/>
          </a:bodyPr>
          <a:lstStyle/>
          <a:p>
            <a:pPr>
              <a:spcBef>
                <a:spcPct val="50000"/>
              </a:spcBef>
              <a:buFontTx/>
              <a:buChar char="•"/>
            </a:pPr>
            <a:r>
              <a:rPr lang="en-US" dirty="0"/>
              <a:t> </a:t>
            </a:r>
            <a:r>
              <a:rPr lang="en-US" sz="2400" dirty="0"/>
              <a:t>The sponsor should agree in advance of the research that any product developed through the research will be made reasonably available to the inhabitants of the host country.</a:t>
            </a:r>
          </a:p>
          <a:p>
            <a:pPr>
              <a:spcBef>
                <a:spcPct val="50000"/>
              </a:spcBef>
              <a:buFontTx/>
              <a:buChar char="•"/>
            </a:pPr>
            <a:r>
              <a:rPr lang="en-US" sz="2400" dirty="0"/>
              <a:t> External sponsors are expected to help capacity building in the host country by employing and training of national investigators and to strengthen or help establish local health care facilities, where indicated.</a:t>
            </a:r>
          </a:p>
          <a:p>
            <a:pPr>
              <a:spcBef>
                <a:spcPct val="50000"/>
              </a:spcBef>
              <a:buFontTx/>
              <a:buChar char="•"/>
            </a:pPr>
            <a:r>
              <a:rPr lang="en-US" sz="2400" dirty="0"/>
              <a:t> The sponsor is obliged to provide treatment for those who suffer injury as a consequence of the research. This should be free. Compensation for death or disability related to the conduct of the research should also be provided for by the sponsor.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this presentation I shall discuss some of the neglected issues in biomedical research in Sudan with particular reference to matters related to working with communities</a:t>
            </a:r>
          </a:p>
          <a:p>
            <a:r>
              <a:rPr lang="en-US" dirty="0" smtClean="0"/>
              <a:t>I shall also present some examples of unethical research practices that occur in which the culprits are not punished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762000" y="1447800"/>
            <a:ext cx="7391400" cy="5310188"/>
          </a:xfrm>
          <a:prstGeom prst="rect">
            <a:avLst/>
          </a:prstGeom>
          <a:noFill/>
          <a:ln w="9525">
            <a:noFill/>
            <a:miter lim="800000"/>
            <a:headEnd/>
            <a:tailEnd/>
          </a:ln>
        </p:spPr>
        <p:txBody>
          <a:bodyPr>
            <a:spAutoFit/>
          </a:bodyPr>
          <a:lstStyle/>
          <a:p>
            <a:pPr>
              <a:spcBef>
                <a:spcPct val="50000"/>
              </a:spcBef>
            </a:pPr>
            <a:r>
              <a:rPr lang="en-US" sz="3600" b="1" dirty="0"/>
              <a:t>The ethics of using samples collected for a specific project for another new project. </a:t>
            </a:r>
          </a:p>
          <a:p>
            <a:pPr>
              <a:spcBef>
                <a:spcPct val="50000"/>
              </a:spcBef>
            </a:pPr>
            <a:r>
              <a:rPr lang="en-US" sz="3600" dirty="0"/>
              <a:t>Samples for the specific project might have been stored inside the country where the sample was collected or abroad. Obtaining informed consent on such samples is often difficult and costly.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1676400"/>
          </a:xfrm>
        </p:spPr>
        <p:txBody>
          <a:bodyPr>
            <a:normAutofit fontScale="90000"/>
          </a:bodyPr>
          <a:lstStyle/>
          <a:p>
            <a:r>
              <a:rPr lang="en-US" sz="4000" b="1" dirty="0" smtClean="0"/>
              <a:t>Who owns the samples? For how long should they be kept</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My Instate collaborated with many Instructions in Europe</a:t>
            </a:r>
          </a:p>
          <a:p>
            <a:r>
              <a:rPr lang="en-US" dirty="0" smtClean="0"/>
              <a:t>In some cases some of our samples were used for other projects without informing us</a:t>
            </a:r>
          </a:p>
          <a:p>
            <a:r>
              <a:rPr lang="en-US" dirty="0" smtClean="0"/>
              <a:t>Some samples were even donated to other institutions. We just read this in published papers!</a:t>
            </a:r>
          </a:p>
          <a:p>
            <a:r>
              <a:rPr lang="en-US" dirty="0" smtClean="0"/>
              <a:t>We now insist that our foreign collaborators sign a declaration that they use the material we send them for the particular project and not others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An example of unethical practices</a:t>
            </a:r>
          </a:p>
        </p:txBody>
      </p:sp>
      <p:sp>
        <p:nvSpPr>
          <p:cNvPr id="41987" name="Content Placeholder 2"/>
          <p:cNvSpPr>
            <a:spLocks noGrp="1"/>
          </p:cNvSpPr>
          <p:nvPr>
            <p:ph idx="1"/>
          </p:nvPr>
        </p:nvSpPr>
        <p:spPr/>
        <p:txBody>
          <a:bodyPr/>
          <a:lstStyle/>
          <a:p>
            <a:r>
              <a:rPr lang="en-US" dirty="0" smtClean="0"/>
              <a:t>In a paper in Arabic that I wrote I gave 2 examples of unethical research practices from the USA: the syphilis project and the case of Henrietta Lask, the donor of the famous Hela cells. The cells were from her cervical cancer propagated and sold without her consent or that of her family </a:t>
            </a:r>
          </a:p>
          <a:p>
            <a:endParaRPr lang="en-US" dirty="0" smtClean="0"/>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 now give an example of unethical research conducted here only last year</a:t>
            </a:r>
          </a:p>
          <a:p>
            <a:r>
              <a:rPr lang="en-US" dirty="0" smtClean="0"/>
              <a:t>It involved a senior investigator and his PhD student. Both are Sudanese resident outside the country</a:t>
            </a:r>
          </a:p>
          <a:p>
            <a:r>
              <a:rPr lang="en-US" dirty="0" smtClean="0"/>
              <a:t>They selected their problem in one of the major tropical diseases in Sudan</a:t>
            </a:r>
          </a:p>
          <a:p>
            <a:r>
              <a:rPr lang="en-US" dirty="0" smtClean="0"/>
              <a:t>They collaborated with a famous institute in Europe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They took skin samples and even renal biopsies from research the subjects</a:t>
            </a:r>
          </a:p>
          <a:p>
            <a:r>
              <a:rPr lang="en-US" dirty="0" smtClean="0"/>
              <a:t>Their European partner asked for the Ethical Review Committee Report. </a:t>
            </a:r>
          </a:p>
          <a:p>
            <a:r>
              <a:rPr lang="en-US" dirty="0" smtClean="0"/>
              <a:t>This was provided by the national collaborators</a:t>
            </a:r>
          </a:p>
          <a:p>
            <a:r>
              <a:rPr lang="en-US" dirty="0" smtClean="0"/>
              <a:t>The European partner referred the form to the address in Sudan for confirmation</a:t>
            </a:r>
          </a:p>
          <a:p>
            <a:r>
              <a:rPr lang="en-US" dirty="0" smtClean="0"/>
              <a:t>The result: The senior person to whom the European partner sent the form replied that he has know knowledge about the project and the signature was not his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about this?</a:t>
            </a:r>
            <a:endParaRPr lang="en-US" dirty="0"/>
          </a:p>
        </p:txBody>
      </p:sp>
      <p:sp>
        <p:nvSpPr>
          <p:cNvPr id="3" name="Content Placeholder 2"/>
          <p:cNvSpPr>
            <a:spLocks noGrp="1"/>
          </p:cNvSpPr>
          <p:nvPr>
            <p:ph idx="1"/>
          </p:nvPr>
        </p:nvSpPr>
        <p:spPr/>
        <p:txBody>
          <a:bodyPr/>
          <a:lstStyle/>
          <a:p>
            <a:r>
              <a:rPr lang="en-US" dirty="0" smtClean="0"/>
              <a:t>The National Research Ethical Review Committee (NERC) should deal appropriately with those who violate ethics of research involving human subjects</a:t>
            </a:r>
          </a:p>
          <a:p>
            <a:r>
              <a:rPr lang="en-US" dirty="0" smtClean="0"/>
              <a:t>Violations should be reported </a:t>
            </a:r>
            <a:r>
              <a:rPr lang="en-US" smtClean="0"/>
              <a:t>to the NERC).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Review Committees in the Sudan</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a National Ethical Review Committee in the Federal Ministry of Health. It usually deals with projects submitted to WHO. WHO requires national ethical review committees endorsement of any research submitted for funding by WHO</a:t>
            </a:r>
          </a:p>
          <a:p>
            <a:r>
              <a:rPr lang="en-US" dirty="0" smtClean="0"/>
              <a:t>There are several Institutional review   committees in research institutions and the universities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Neglected issues in the informed Consent procedures  when dealing with individuals and communities</a:t>
            </a:r>
            <a:endParaRPr lang="en-US" sz="2800" b="1" dirty="0"/>
          </a:p>
        </p:txBody>
      </p:sp>
      <p:sp>
        <p:nvSpPr>
          <p:cNvPr id="3" name="Content Placeholder 2"/>
          <p:cNvSpPr>
            <a:spLocks noGrp="1"/>
          </p:cNvSpPr>
          <p:nvPr>
            <p:ph idx="1"/>
          </p:nvPr>
        </p:nvSpPr>
        <p:spPr/>
        <p:txBody>
          <a:bodyPr/>
          <a:lstStyle/>
          <a:p>
            <a:r>
              <a:rPr lang="en-US" b="1" dirty="0" smtClean="0"/>
              <a:t>The principle of informed consent</a:t>
            </a:r>
            <a:endParaRPr lang="en-US" b="1" dirty="0"/>
          </a:p>
        </p:txBody>
      </p:sp>
      <p:sp>
        <p:nvSpPr>
          <p:cNvPr id="4" name="Rectangle 3"/>
          <p:cNvSpPr/>
          <p:nvPr/>
        </p:nvSpPr>
        <p:spPr>
          <a:xfrm>
            <a:off x="762000" y="2067089"/>
            <a:ext cx="6096000" cy="3231654"/>
          </a:xfrm>
          <a:prstGeom prst="rect">
            <a:avLst/>
          </a:prstGeom>
        </p:spPr>
        <p:txBody>
          <a:bodyPr wrap="square">
            <a:spAutoFit/>
          </a:bodyPr>
          <a:lstStyle/>
          <a:p>
            <a:pPr>
              <a:spcBef>
                <a:spcPct val="50000"/>
              </a:spcBef>
            </a:pPr>
            <a:r>
              <a:rPr lang="en-US" sz="2400" dirty="0" smtClean="0"/>
              <a:t>An informed consent should be obtained from every subject or in the case of an individual who is incapable of giving informed consent, the proxy consent of a properly authorized representative.</a:t>
            </a:r>
          </a:p>
          <a:p>
            <a:pPr>
              <a:spcBef>
                <a:spcPct val="50000"/>
              </a:spcBef>
            </a:pPr>
            <a:r>
              <a:rPr lang="en-US" sz="2400" dirty="0" smtClean="0"/>
              <a:t>The subject must be given all information and must understand it. He should not be subjected to coercion, or inducement or intimidation.</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Neglected issues in the informed Consent procedures  when dealing with individuals and communities</a:t>
            </a:r>
            <a:endParaRPr lang="en-US" sz="2800" b="1" dirty="0"/>
          </a:p>
        </p:txBody>
      </p:sp>
      <p:sp>
        <p:nvSpPr>
          <p:cNvPr id="3" name="Content Placeholder 2"/>
          <p:cNvSpPr>
            <a:spLocks noGrp="1"/>
          </p:cNvSpPr>
          <p:nvPr>
            <p:ph idx="1"/>
          </p:nvPr>
        </p:nvSpPr>
        <p:spPr/>
        <p:txBody>
          <a:bodyPr/>
          <a:lstStyle/>
          <a:p>
            <a:r>
              <a:rPr lang="en-US" dirty="0" smtClean="0"/>
              <a:t>Unfortunately in projects I review the consent was obtained verbally. It should have been a written and signed informed consent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762000" y="1143000"/>
            <a:ext cx="8001000" cy="5262979"/>
          </a:xfrm>
          <a:prstGeom prst="rect">
            <a:avLst/>
          </a:prstGeom>
          <a:noFill/>
          <a:ln w="9525">
            <a:noFill/>
            <a:miter lim="800000"/>
            <a:headEnd/>
            <a:tailEnd/>
          </a:ln>
        </p:spPr>
        <p:txBody>
          <a:bodyPr>
            <a:spAutoFit/>
          </a:bodyPr>
          <a:lstStyle/>
          <a:p>
            <a:pPr marL="457200" indent="-457200">
              <a:spcBef>
                <a:spcPct val="50000"/>
              </a:spcBef>
            </a:pPr>
            <a:r>
              <a:rPr lang="en-US" sz="2800" dirty="0"/>
              <a:t>Essential information for prospective research subjects</a:t>
            </a:r>
          </a:p>
          <a:p>
            <a:pPr marL="457200" indent="-457200">
              <a:spcBef>
                <a:spcPct val="50000"/>
              </a:spcBef>
            </a:pPr>
            <a:r>
              <a:rPr lang="en-US" sz="2800" dirty="0"/>
              <a:t>The following must be provided for the participant in a language that he or she </a:t>
            </a:r>
            <a:r>
              <a:rPr lang="en-US" sz="2800" dirty="0" smtClean="0"/>
              <a:t>understands</a:t>
            </a:r>
            <a:r>
              <a:rPr lang="en-US" sz="2800" dirty="0"/>
              <a:t>.</a:t>
            </a:r>
          </a:p>
          <a:p>
            <a:pPr marL="457200" indent="-457200">
              <a:spcBef>
                <a:spcPct val="50000"/>
              </a:spcBef>
              <a:buFontTx/>
              <a:buAutoNum type="alphaLcParenR"/>
            </a:pPr>
            <a:r>
              <a:rPr lang="en-US" sz="2800" dirty="0"/>
              <a:t>Aims and methods of the research</a:t>
            </a:r>
          </a:p>
          <a:p>
            <a:pPr marL="457200" indent="-457200">
              <a:spcBef>
                <a:spcPct val="50000"/>
              </a:spcBef>
              <a:buFontTx/>
              <a:buAutoNum type="alphaLcParenR"/>
            </a:pPr>
            <a:r>
              <a:rPr lang="en-US" sz="2800" dirty="0"/>
              <a:t> Names and qualifications those who carry out the research</a:t>
            </a:r>
            <a:r>
              <a:rPr lang="en-US" sz="2800" dirty="0" smtClean="0"/>
              <a:t>. (</a:t>
            </a:r>
            <a:r>
              <a:rPr lang="en-US" sz="2800" b="1" i="1" dirty="0" smtClean="0">
                <a:solidFill>
                  <a:srgbClr val="FF0000"/>
                </a:solidFill>
              </a:rPr>
              <a:t>Research must be carried out by medically qualified researchers) </a:t>
            </a:r>
            <a:r>
              <a:rPr lang="en-US" sz="2800" b="1" i="1" dirty="0" smtClean="0"/>
              <a:t>(Sometimes ignored)</a:t>
            </a:r>
            <a:endParaRPr lang="en-US" sz="2800" b="1" i="1" dirty="0"/>
          </a:p>
          <a:p>
            <a:pPr marL="457200" indent="-457200">
              <a:spcBef>
                <a:spcPct val="50000"/>
              </a:spcBef>
              <a:buFontTx/>
              <a:buAutoNum type="alphaLcParenR"/>
            </a:pPr>
            <a:r>
              <a:rPr lang="en-US" sz="2800" dirty="0"/>
              <a:t>Expected duration of the project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219200" y="1371600"/>
            <a:ext cx="6400800" cy="5078413"/>
          </a:xfrm>
          <a:prstGeom prst="rect">
            <a:avLst/>
          </a:prstGeom>
          <a:noFill/>
          <a:ln w="9525">
            <a:noFill/>
            <a:miter lim="800000"/>
            <a:headEnd/>
            <a:tailEnd/>
          </a:ln>
        </p:spPr>
        <p:txBody>
          <a:bodyPr>
            <a:spAutoFit/>
          </a:bodyPr>
          <a:lstStyle/>
          <a:p>
            <a:pPr marL="457200" indent="-457200">
              <a:spcBef>
                <a:spcPct val="50000"/>
              </a:spcBef>
            </a:pPr>
            <a:r>
              <a:rPr lang="en-US"/>
              <a:t>c)</a:t>
            </a:r>
            <a:r>
              <a:rPr lang="en-US" sz="3200">
                <a:solidFill>
                  <a:srgbClr val="FFCC00"/>
                </a:solidFill>
              </a:rPr>
              <a:t> </a:t>
            </a:r>
            <a:r>
              <a:rPr lang="en-US" sz="3200"/>
              <a:t>Benefits of the project to the individual or to the community</a:t>
            </a:r>
          </a:p>
          <a:p>
            <a:pPr marL="457200" indent="-457200">
              <a:spcBef>
                <a:spcPct val="50000"/>
              </a:spcBef>
            </a:pPr>
            <a:r>
              <a:rPr lang="en-US" sz="3200"/>
              <a:t>d) Any risks or discomfort to the participant</a:t>
            </a:r>
          </a:p>
          <a:p>
            <a:pPr marL="457200" indent="-457200">
              <a:spcBef>
                <a:spcPct val="50000"/>
              </a:spcBef>
            </a:pPr>
            <a:r>
              <a:rPr lang="en-US" sz="3200"/>
              <a:t>e) Alternative procedures or treatment that might be as advantageous as the procedure or treatment to be tested in the protocol.</a:t>
            </a:r>
            <a:r>
              <a:rPr lang="en-US"/>
              <a:t> </a:t>
            </a:r>
          </a:p>
          <a:p>
            <a:pPr marL="457200" indent="-457200">
              <a:spcBef>
                <a:spcPct val="50000"/>
              </a:spcBef>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457200" y="304800"/>
            <a:ext cx="8001000" cy="3232150"/>
          </a:xfrm>
          <a:prstGeom prst="rect">
            <a:avLst/>
          </a:prstGeom>
          <a:noFill/>
          <a:ln w="9525">
            <a:noFill/>
            <a:miter lim="800000"/>
            <a:headEnd/>
            <a:tailEnd/>
          </a:ln>
        </p:spPr>
        <p:txBody>
          <a:bodyPr>
            <a:spAutoFit/>
          </a:bodyPr>
          <a:lstStyle/>
          <a:p>
            <a:pPr marL="457200" indent="-457200">
              <a:spcBef>
                <a:spcPct val="50000"/>
              </a:spcBef>
              <a:buFontTx/>
              <a:buAutoNum type="alphaLcParenR" startAt="6"/>
            </a:pPr>
            <a:r>
              <a:rPr lang="en-US" sz="2400" dirty="0"/>
              <a:t>The confidentiality and the extent to which it is maintained.</a:t>
            </a:r>
          </a:p>
          <a:p>
            <a:pPr marL="457200" indent="-457200">
              <a:spcBef>
                <a:spcPct val="50000"/>
              </a:spcBef>
              <a:buFontTx/>
              <a:buAutoNum type="alphaLcParenR" startAt="6"/>
            </a:pPr>
            <a:r>
              <a:rPr lang="en-US" sz="2400" dirty="0"/>
              <a:t>The extent the investigator’s responsibility, if any, to provide medical care to the subject.</a:t>
            </a:r>
          </a:p>
          <a:p>
            <a:pPr marL="457200" indent="-457200">
              <a:spcBef>
                <a:spcPct val="50000"/>
              </a:spcBef>
              <a:buFontTx/>
              <a:buAutoNum type="alphaLcParenR" startAt="6"/>
            </a:pPr>
            <a:r>
              <a:rPr lang="en-US" sz="2400" dirty="0"/>
              <a:t>That therapy will be provided free of charge for specified types of research related injury.  </a:t>
            </a:r>
          </a:p>
          <a:p>
            <a:pPr marL="457200" indent="-457200">
              <a:spcBef>
                <a:spcPct val="50000"/>
              </a:spcBef>
              <a:buFontTx/>
              <a:buAutoNum type="alphaLcParenR" startAt="6"/>
            </a:pPr>
            <a:r>
              <a:rPr lang="en-US" sz="2400" dirty="0"/>
              <a:t>If the subject or his relatives will be compensated for disability or death resulting from such injury.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371600" y="1219200"/>
            <a:ext cx="6172200" cy="5478463"/>
          </a:xfrm>
          <a:prstGeom prst="rect">
            <a:avLst/>
          </a:prstGeom>
          <a:noFill/>
          <a:ln w="9525">
            <a:noFill/>
            <a:miter lim="800000"/>
            <a:headEnd/>
            <a:tailEnd/>
          </a:ln>
        </p:spPr>
        <p:txBody>
          <a:bodyPr>
            <a:spAutoFit/>
          </a:bodyPr>
          <a:lstStyle/>
          <a:p>
            <a:pPr marL="457200" indent="-457200">
              <a:spcBef>
                <a:spcPct val="50000"/>
              </a:spcBef>
            </a:pPr>
            <a:r>
              <a:rPr lang="en-US"/>
              <a:t>j) </a:t>
            </a:r>
            <a:r>
              <a:rPr lang="en-US" sz="2800"/>
              <a:t>The individual is free to refuse participation or withdraw at any time without penalty or loss of benefits to which he would otherwise be entitled. </a:t>
            </a:r>
          </a:p>
          <a:p>
            <a:pPr marL="457200" indent="-457200">
              <a:spcBef>
                <a:spcPct val="50000"/>
              </a:spcBef>
            </a:pPr>
            <a:r>
              <a:rPr lang="en-US" sz="2800"/>
              <a:t>k) A signed form should be obtained from the subject as evidence of informed consent.</a:t>
            </a:r>
          </a:p>
          <a:p>
            <a:pPr marL="457200" indent="-457200">
              <a:spcBef>
                <a:spcPct val="50000"/>
              </a:spcBef>
            </a:pPr>
            <a:r>
              <a:rPr lang="en-US" sz="2800"/>
              <a:t>l)  If there are major changes in the protocol  a new informed consent should be obtained.</a:t>
            </a:r>
          </a:p>
          <a:p>
            <a:pPr marL="457200" indent="-457200">
              <a:spcBef>
                <a:spcPct val="50000"/>
              </a:spcBef>
            </a:pPr>
            <a:endParaRPr lang="en-US"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1362</Words>
  <Application>Microsoft Office PowerPoint</Application>
  <PresentationFormat>On-screen Show (4:3)</PresentationFormat>
  <Paragraphs>86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Ethic of research involving human subjects in Sudan</vt:lpstr>
      <vt:lpstr>Slide 2</vt:lpstr>
      <vt:lpstr>Research Review Committees in the Sudan</vt:lpstr>
      <vt:lpstr>Neglected issues in the informed Consent procedures  when dealing with individuals and communities</vt:lpstr>
      <vt:lpstr>Neglected issues in the informed Consent procedures  when dealing with individuals and communities</vt:lpstr>
      <vt:lpstr>Slide 6</vt:lpstr>
      <vt:lpstr>Slide 7</vt:lpstr>
      <vt:lpstr>Slide 8</vt:lpstr>
      <vt:lpstr>Slide 9</vt:lpstr>
      <vt:lpstr>Two important issues that must be addressed and are often ignored</vt:lpstr>
      <vt:lpstr>Central and local health authorities</vt:lpstr>
      <vt:lpstr>Slide 12</vt:lpstr>
      <vt:lpstr>Slide 13</vt:lpstr>
      <vt:lpstr>Important issues regarding community involvement</vt:lpstr>
      <vt:lpstr>Important issues regarding community involvement</vt:lpstr>
      <vt:lpstr>Slide 16</vt:lpstr>
      <vt:lpstr>Slide 17</vt:lpstr>
      <vt:lpstr>Slide 18</vt:lpstr>
      <vt:lpstr>Slide 19</vt:lpstr>
      <vt:lpstr>Slide 20</vt:lpstr>
      <vt:lpstr>Who owns the samples? For how long should they be kept </vt:lpstr>
      <vt:lpstr>An example of unethical practices</vt:lpstr>
      <vt:lpstr>Slide 23</vt:lpstr>
      <vt:lpstr>Slide 24</vt:lpstr>
      <vt:lpstr>What to do about this?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 of research involving human subjects in Sudan</dc:title>
  <dc:creator>EL Hassan</dc:creator>
  <cp:lastModifiedBy>EL Hassan</cp:lastModifiedBy>
  <cp:revision>24</cp:revision>
  <dcterms:created xsi:type="dcterms:W3CDTF">2012-02-26T13:21:21Z</dcterms:created>
  <dcterms:modified xsi:type="dcterms:W3CDTF">2012-02-27T16:07:39Z</dcterms:modified>
</cp:coreProperties>
</file>