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41" r:id="rId4"/>
    <p:sldId id="343" r:id="rId5"/>
    <p:sldId id="258" r:id="rId6"/>
    <p:sldId id="260" r:id="rId7"/>
    <p:sldId id="262" r:id="rId8"/>
    <p:sldId id="264" r:id="rId9"/>
    <p:sldId id="266" r:id="rId10"/>
    <p:sldId id="268" r:id="rId11"/>
    <p:sldId id="270" r:id="rId12"/>
    <p:sldId id="272" r:id="rId13"/>
    <p:sldId id="274" r:id="rId14"/>
    <p:sldId id="276" r:id="rId15"/>
    <p:sldId id="278" r:id="rId16"/>
    <p:sldId id="344" r:id="rId17"/>
    <p:sldId id="349" r:id="rId18"/>
    <p:sldId id="280" r:id="rId19"/>
    <p:sldId id="282" r:id="rId20"/>
    <p:sldId id="345" r:id="rId21"/>
    <p:sldId id="346" r:id="rId22"/>
    <p:sldId id="347" r:id="rId23"/>
    <p:sldId id="284" r:id="rId24"/>
    <p:sldId id="286" r:id="rId25"/>
    <p:sldId id="335" r:id="rId26"/>
    <p:sldId id="288" r:id="rId27"/>
    <p:sldId id="290" r:id="rId28"/>
    <p:sldId id="292" r:id="rId29"/>
    <p:sldId id="294" r:id="rId30"/>
    <p:sldId id="296" r:id="rId31"/>
    <p:sldId id="298" r:id="rId32"/>
    <p:sldId id="300" r:id="rId33"/>
    <p:sldId id="302" r:id="rId34"/>
    <p:sldId id="304" r:id="rId35"/>
    <p:sldId id="306" r:id="rId36"/>
    <p:sldId id="308" r:id="rId37"/>
    <p:sldId id="310" r:id="rId38"/>
    <p:sldId id="312" r:id="rId39"/>
    <p:sldId id="314" r:id="rId40"/>
    <p:sldId id="316" r:id="rId41"/>
    <p:sldId id="319" r:id="rId42"/>
    <p:sldId id="321" r:id="rId43"/>
    <p:sldId id="323" r:id="rId44"/>
    <p:sldId id="325" r:id="rId45"/>
    <p:sldId id="327" r:id="rId46"/>
    <p:sldId id="329" r:id="rId47"/>
    <p:sldId id="331" r:id="rId48"/>
    <p:sldId id="333" r:id="rId49"/>
    <p:sldId id="337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yaa El-Hassan" userId="a6dcc71d95a19d2e" providerId="LiveId" clId="{73BBFA87-5903-4B93-9BC1-342F0309372E}"/>
    <pc:docChg chg="delSld">
      <pc:chgData name="Lamyaa El-Hassan" userId="a6dcc71d95a19d2e" providerId="LiveId" clId="{73BBFA87-5903-4B93-9BC1-342F0309372E}" dt="2021-09-23T13:30:16.371" v="0" actId="2696"/>
      <pc:docMkLst>
        <pc:docMk/>
      </pc:docMkLst>
      <pc:sldChg chg="del">
        <pc:chgData name="Lamyaa El-Hassan" userId="a6dcc71d95a19d2e" providerId="LiveId" clId="{73BBFA87-5903-4B93-9BC1-342F0309372E}" dt="2021-09-23T13:30:16.371" v="0" actId="2696"/>
        <pc:sldMkLst>
          <pc:docMk/>
          <pc:sldMk cId="0" sldId="34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0B38A-979A-4BA4-AE60-9AAFFE52B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C0B45-8364-4C86-99BE-981212212D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42A6E-679C-4C04-B992-6CC9461AB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141506-31F0-40DC-ABCC-0AFC415A8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69BE4F-2377-4555-BAE4-004DBA3546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2F775-2F26-4C6D-A03A-D8041903C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7B478-C11F-45D6-BB81-2DC1F805D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728E2-7286-467F-A5BD-69B31AB423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6B1CF-6063-4B64-95EE-AA0AD7CAB8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3F11D-4EA3-41BC-B51D-0CC2F7EA71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51A70-0DF4-4D79-A687-0C40C8EDDB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D98F0-CA80-4A14-A23E-2AB3F0D93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875CA-331F-493C-B555-0FA523B004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DEB8E5-5648-400B-B27D-A4BFAEB4F2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dicine.com/cgi-bin/foxweb.exe/makezoom@/em/makezoom?picture=\websites\emedicine\derm\images\Large\2958Img130_42.jpg&amp;template=izoom2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Leprosy for Medical students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LL Leprosy</a:t>
            </a:r>
            <a:endParaRPr lang="en-US"/>
          </a:p>
        </p:txBody>
      </p:sp>
      <p:sp>
        <p:nvSpPr>
          <p:cNvPr id="14339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209800"/>
            <a:ext cx="4038600" cy="4525963"/>
          </a:xfrm>
        </p:spPr>
        <p:txBody>
          <a:bodyPr/>
          <a:lstStyle/>
          <a:p>
            <a:r>
              <a:rPr lang="en-GB" sz="2800"/>
              <a:t>Cells with foamy cytoplasm in LL leprosy. Note clear zone between epidermis and dermis. Lymphocytes are scanty</a:t>
            </a:r>
            <a:endParaRPr lang="en-US" sz="2800"/>
          </a:p>
        </p:txBody>
      </p:sp>
      <p:pic>
        <p:nvPicPr>
          <p:cNvPr id="14341" name="Picture 5" descr="IMG_053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3276600" cy="293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Lepromatous leprosy (LL)</a:t>
            </a:r>
            <a:endParaRPr lang="en-US"/>
          </a:p>
        </p:txBody>
      </p:sp>
      <p:sp>
        <p:nvSpPr>
          <p:cNvPr id="16387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124200"/>
            <a:ext cx="4038600" cy="4525963"/>
          </a:xfrm>
        </p:spPr>
        <p:txBody>
          <a:bodyPr/>
          <a:lstStyle/>
          <a:p>
            <a:r>
              <a:rPr lang="en-GB" sz="2800"/>
              <a:t>Numerous acid fast bacilli some in large globi (Fite stain)</a:t>
            </a:r>
            <a:endParaRPr lang="en-US" sz="2800"/>
          </a:p>
        </p:txBody>
      </p:sp>
      <p:pic>
        <p:nvPicPr>
          <p:cNvPr id="16389" name="Picture 5" descr="IMG_053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3505200" cy="312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 leprosy</a:t>
            </a:r>
            <a:endParaRPr lang="en-US"/>
          </a:p>
        </p:txBody>
      </p:sp>
      <p:sp>
        <p:nvSpPr>
          <p:cNvPr id="18435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Asymmetric papules and nodules</a:t>
            </a:r>
          </a:p>
          <a:p>
            <a:pPr>
              <a:lnSpc>
                <a:spcPct val="90000"/>
              </a:lnSpc>
            </a:pPr>
            <a:r>
              <a:rPr lang="en-GB" sz="2800"/>
              <a:t>Facial hair normal</a:t>
            </a:r>
          </a:p>
          <a:p>
            <a:pPr>
              <a:lnSpc>
                <a:spcPct val="90000"/>
              </a:lnSpc>
            </a:pPr>
            <a:r>
              <a:rPr lang="en-GB" sz="2800"/>
              <a:t>Note the colour of the eyes is starting to become red. This an indication of pending involvement of the eye.</a:t>
            </a:r>
            <a:endParaRPr lang="en-US" sz="2800"/>
          </a:p>
        </p:txBody>
      </p:sp>
      <p:pic>
        <p:nvPicPr>
          <p:cNvPr id="18437" name="Picture 5" descr="borderline lep leprosy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3805238" cy="441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 leprosy</a:t>
            </a:r>
            <a:endParaRPr lang="en-US"/>
          </a:p>
        </p:txBody>
      </p:sp>
      <p:sp>
        <p:nvSpPr>
          <p:cNvPr id="20483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038600" cy="4525963"/>
          </a:xfrm>
        </p:spPr>
        <p:txBody>
          <a:bodyPr/>
          <a:lstStyle/>
          <a:p>
            <a:r>
              <a:rPr lang="en-GB" sz="2800"/>
              <a:t>Lobulation of the ear lobe</a:t>
            </a:r>
          </a:p>
          <a:p>
            <a:r>
              <a:rPr lang="en-GB" sz="2800"/>
              <a:t>This is a site for making slit smears</a:t>
            </a:r>
            <a:endParaRPr lang="en-US" sz="2800"/>
          </a:p>
        </p:txBody>
      </p:sp>
      <p:pic>
        <p:nvPicPr>
          <p:cNvPr id="20485" name="Picture 5" descr="borderline lep leprosy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BL Leprosy Asymmetric papules and nodules on the back</a:t>
            </a:r>
            <a:endParaRPr lang="en-US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 descr="border line lep lepros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297113"/>
            <a:ext cx="472440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BL: nodules in </a:t>
            </a:r>
            <a:r>
              <a:rPr lang="en-GB"/>
              <a:t>the forearm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borderline lep leprosy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" y="2063750"/>
            <a:ext cx="7607300" cy="273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Lepromatous leprosy resoption of the little finger</a:t>
            </a:r>
            <a:endParaRPr lang="en-US" sz="400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8" name="Picture 4" descr="scan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20838"/>
            <a:ext cx="7488238" cy="422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DD Ainhum </a:t>
            </a:r>
            <a:endParaRPr lang="en-US"/>
          </a:p>
        </p:txBody>
      </p:sp>
      <p:pic>
        <p:nvPicPr>
          <p:cNvPr id="103427" name="Picture 3" descr="Ainhu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6638" y="1600200"/>
            <a:ext cx="2879725" cy="2185988"/>
          </a:xfrm>
        </p:spPr>
      </p:pic>
      <p:sp>
        <p:nvSpPr>
          <p:cNvPr id="103428" name="Rectangle 4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sz="2800"/>
              <a:t>Ainhum is the autoamputation of a digit, usually of the fifth toe bilaterally and as a result of a constricting scar in the form of a band or groove</a:t>
            </a:r>
          </a:p>
          <a:p>
            <a:r>
              <a:rPr lang="en-GB" sz="2800"/>
              <a:t>The fingers are rarely affected </a:t>
            </a:r>
          </a:p>
          <a:p>
            <a:endParaRPr lang="en-GB" sz="2800"/>
          </a:p>
        </p:txBody>
      </p:sp>
      <p:pic>
        <p:nvPicPr>
          <p:cNvPr id="103429" name="Picture 5" descr="Click to see larger picture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58888" y="4044950"/>
            <a:ext cx="2376487" cy="1927225"/>
          </a:xfrm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Tuberculoid leprosy (TT)</a:t>
            </a:r>
            <a:endParaRPr lang="en-US"/>
          </a:p>
        </p:txBody>
      </p:sp>
      <p:sp>
        <p:nvSpPr>
          <p:cNvPr id="26627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819400"/>
            <a:ext cx="4038600" cy="4525963"/>
          </a:xfrm>
        </p:spPr>
        <p:txBody>
          <a:bodyPr/>
          <a:lstStyle/>
          <a:p>
            <a:r>
              <a:rPr lang="en-GB" sz="2800"/>
              <a:t>A single anaesthetic dry lesion with a clearly demarkated margin and healing in the centre</a:t>
            </a:r>
            <a:endParaRPr lang="en-US" sz="2800"/>
          </a:p>
        </p:txBody>
      </p:sp>
      <p:pic>
        <p:nvPicPr>
          <p:cNvPr id="26629" name="Picture 5" descr="Professor April slides000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273425" cy="2208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Tuberculois leprosy (TT)</a:t>
            </a:r>
            <a:endParaRPr lang="en-US"/>
          </a:p>
        </p:txBody>
      </p:sp>
      <p:sp>
        <p:nvSpPr>
          <p:cNvPr id="28675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514600"/>
            <a:ext cx="4038600" cy="4525963"/>
          </a:xfrm>
        </p:spPr>
        <p:txBody>
          <a:bodyPr/>
          <a:lstStyle/>
          <a:p>
            <a:r>
              <a:rPr lang="en-GB" sz="2800"/>
              <a:t>Discreet epithelioid granulomas surrounded by small lymphocytes destroying sweat glands </a:t>
            </a:r>
            <a:endParaRPr lang="en-US" sz="2800"/>
          </a:p>
        </p:txBody>
      </p:sp>
      <p:pic>
        <p:nvPicPr>
          <p:cNvPr id="28677" name="Picture 5" descr="IMG_052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505200" cy="2227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Cardinal signs of leprosy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Skin lesions</a:t>
            </a:r>
          </a:p>
          <a:p>
            <a:r>
              <a:rPr lang="en-US"/>
              <a:t>Loss of sensation</a:t>
            </a:r>
          </a:p>
          <a:p>
            <a:r>
              <a:rPr lang="en-US"/>
              <a:t>Thickened superficial nerves</a:t>
            </a:r>
          </a:p>
          <a:p>
            <a:r>
              <a:rPr lang="en-US"/>
              <a:t>Demonstration of M leprosy in tissue biopsy or smears</a:t>
            </a:r>
          </a:p>
          <a:p>
            <a:pPr>
              <a:buFontTx/>
              <a:buNone/>
            </a:pPr>
            <a:r>
              <a:rPr lang="en-US"/>
              <a:t>Two of the first three or the last is diagnostic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BT leprosy</a:t>
            </a:r>
            <a:endParaRPr lang="en-US"/>
          </a:p>
        </p:txBody>
      </p:sp>
      <p:sp>
        <p:nvSpPr>
          <p:cNvPr id="94217" name="Rectangle 9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9421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997200"/>
            <a:ext cx="4038600" cy="4525963"/>
          </a:xfrm>
        </p:spPr>
        <p:txBody>
          <a:bodyPr/>
          <a:lstStyle/>
          <a:p>
            <a:r>
              <a:rPr lang="en-GB" sz="2800"/>
              <a:t>Large macular lesion in the back. Note healing in the centre and satellite lesions (arrows) </a:t>
            </a:r>
            <a:endParaRPr lang="en-US" sz="2800"/>
          </a:p>
        </p:txBody>
      </p:sp>
      <p:pic>
        <p:nvPicPr>
          <p:cNvPr id="94212" name="Picture 4" descr="scan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36838"/>
            <a:ext cx="4248150" cy="3341687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4219" name="Line 11"/>
          <p:cNvSpPr>
            <a:spLocks noChangeShapeType="1"/>
          </p:cNvSpPr>
          <p:nvPr/>
        </p:nvSpPr>
        <p:spPr bwMode="auto">
          <a:xfrm flipH="1">
            <a:off x="2411413" y="2492375"/>
            <a:ext cx="360362" cy="2889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 flipH="1">
            <a:off x="3132138" y="4652963"/>
            <a:ext cx="360362" cy="71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179388" y="5084763"/>
            <a:ext cx="288925" cy="215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0" y="5084763"/>
            <a:ext cx="395288" cy="2159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BT leprosy</a:t>
            </a: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983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3141663"/>
            <a:ext cx="4038600" cy="4525962"/>
          </a:xfrm>
        </p:spPr>
        <p:txBody>
          <a:bodyPr/>
          <a:lstStyle/>
          <a:p>
            <a:r>
              <a:rPr lang="en-GB" sz="2800"/>
              <a:t>Macular lesions with raised margens</a:t>
            </a:r>
            <a:endParaRPr lang="en-US" sz="2800"/>
          </a:p>
        </p:txBody>
      </p:sp>
      <p:pic>
        <p:nvPicPr>
          <p:cNvPr id="98311" name="Picture 7" descr="scan000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3767137" cy="2295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BT leprosy</a:t>
            </a: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10035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800"/>
              <a:t>A manual labourer with ulcers in the fingers. He had loss of sensation particularly over the distribution of the ulner nerve. Note atrophy of the thenar and hypothenar muscles</a:t>
            </a:r>
            <a:endParaRPr lang="en-US" sz="2800"/>
          </a:p>
        </p:txBody>
      </p:sp>
      <p:pic>
        <p:nvPicPr>
          <p:cNvPr id="100359" name="Picture 7" descr="scan000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636838"/>
            <a:ext cx="3076575" cy="2198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Borderline leprosy (BT)</a:t>
            </a:r>
            <a:endParaRPr lang="en-US"/>
          </a:p>
        </p:txBody>
      </p:sp>
      <p:sp>
        <p:nvSpPr>
          <p:cNvPr id="30723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400"/>
              <a:t>A granuloma composed of epithelioid and an occasional giant cell. Note clear zone between the granuloma and epidermis. Lymphoid cells are penetrating the granuloma</a:t>
            </a:r>
            <a:endParaRPr lang="en-US" sz="2400"/>
          </a:p>
        </p:txBody>
      </p:sp>
      <p:pic>
        <p:nvPicPr>
          <p:cNvPr id="30725" name="Picture 5" descr="IMG_053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555875"/>
            <a:ext cx="3886200" cy="239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BT leprosy</a:t>
            </a:r>
            <a:endParaRPr lang="en-US"/>
          </a:p>
        </p:txBody>
      </p:sp>
      <p:sp>
        <p:nvSpPr>
          <p:cNvPr id="32771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32038"/>
            <a:ext cx="4038600" cy="4525962"/>
          </a:xfrm>
        </p:spPr>
        <p:txBody>
          <a:bodyPr/>
          <a:lstStyle/>
          <a:p>
            <a:r>
              <a:rPr lang="en-GB" sz="2800"/>
              <a:t>Patient has right wrist drop and claw hands</a:t>
            </a:r>
            <a:endParaRPr lang="en-US" sz="2800"/>
          </a:p>
        </p:txBody>
      </p:sp>
      <p:pic>
        <p:nvPicPr>
          <p:cNvPr id="32773" name="Picture 5" descr="Scan24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3205163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BT leprosy</a:t>
            </a:r>
            <a:endParaRPr lang="en-US"/>
          </a:p>
        </p:txBody>
      </p:sp>
      <p:sp>
        <p:nvSpPr>
          <p:cNvPr id="83971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83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819400"/>
            <a:ext cx="4038600" cy="4525963"/>
          </a:xfrm>
        </p:spPr>
        <p:txBody>
          <a:bodyPr/>
          <a:lstStyle/>
          <a:p>
            <a:r>
              <a:rPr lang="en-GB" sz="2800"/>
              <a:t>Feet turned inwards with claw toes</a:t>
            </a:r>
            <a:endParaRPr lang="en-US" sz="2800"/>
          </a:p>
        </p:txBody>
      </p:sp>
      <p:pic>
        <p:nvPicPr>
          <p:cNvPr id="83973" name="Picture 5" descr="Professor April slides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8" y="2133600"/>
            <a:ext cx="3370262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4625"/>
            <a:ext cx="8763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 1 reaction in a BT patient</a:t>
            </a:r>
            <a:endParaRPr lang="en-US"/>
          </a:p>
        </p:txBody>
      </p:sp>
      <p:sp>
        <p:nvSpPr>
          <p:cNvPr id="36867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800"/>
              <a:t>Down grading reaction. Patient had more lesions than before</a:t>
            </a:r>
          </a:p>
          <a:p>
            <a:r>
              <a:rPr lang="en-GB" sz="2800"/>
              <a:t>All lesions appeared inflamed</a:t>
            </a:r>
          </a:p>
          <a:p>
            <a:r>
              <a:rPr lang="en-GB" sz="2800"/>
              <a:t>Patient looked ill, lost weight and facial hair</a:t>
            </a:r>
            <a:endParaRPr lang="en-US" sz="2800"/>
          </a:p>
        </p:txBody>
      </p:sp>
      <p:pic>
        <p:nvPicPr>
          <p:cNvPr id="36869" name="Picture 5" descr="Scan25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2763838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Type 1 reaction after steroid and multidrug therapy</a:t>
            </a:r>
            <a:endParaRPr lang="en-US" sz="40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4" descr="Scan25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7175" y="1600200"/>
            <a:ext cx="2992438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Erythema nodosum leprosum (ENL</a:t>
            </a:r>
            <a:endParaRPr lang="en-US"/>
          </a:p>
        </p:txBody>
      </p:sp>
      <p:sp>
        <p:nvSpPr>
          <p:cNvPr id="40963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3200400"/>
            <a:ext cx="4038600" cy="4525963"/>
          </a:xfrm>
        </p:spPr>
        <p:txBody>
          <a:bodyPr/>
          <a:lstStyle/>
          <a:p>
            <a:r>
              <a:rPr lang="en-GB" sz="2800"/>
              <a:t>Nodules in the face</a:t>
            </a:r>
            <a:endParaRPr lang="en-US" sz="2800"/>
          </a:p>
        </p:txBody>
      </p:sp>
      <p:pic>
        <p:nvPicPr>
          <p:cNvPr id="40965" name="Picture 5" descr="Professor April slides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828800"/>
            <a:ext cx="3987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Classification based on the Immunological spectrum of leprosy (For research only)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/>
              <a:t>Indeterminate </a:t>
            </a:r>
          </a:p>
          <a:p>
            <a:pPr>
              <a:buFontTx/>
              <a:buNone/>
            </a:pPr>
            <a:r>
              <a:rPr lang="en-US"/>
              <a:t>                       </a:t>
            </a: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4419600" y="2057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 flipH="1" flipV="1">
            <a:off x="838200" y="3048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4419600" y="3048000"/>
            <a:ext cx="3810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838200" y="3048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4419600" y="3048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533400" y="3886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LL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4191000" y="3962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BB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2438400" y="3048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2209800" y="3962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2209800" y="3962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BL</a:t>
            </a:r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81534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8001000" y="4114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TT</a:t>
            </a:r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>
            <a:off x="6248400" y="3048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6096000" y="4038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Erythema nodosum leprosum (ENL)</a:t>
            </a:r>
            <a:endParaRPr lang="en-US"/>
          </a:p>
        </p:txBody>
      </p:sp>
      <p:sp>
        <p:nvSpPr>
          <p:cNvPr id="43011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800"/>
              <a:t>Same patient after steroid therapy. </a:t>
            </a:r>
          </a:p>
          <a:p>
            <a:r>
              <a:rPr lang="en-GB" sz="2800"/>
              <a:t>The patient relapsed and we gave him thalidomide and he responded</a:t>
            </a:r>
          </a:p>
          <a:p>
            <a:r>
              <a:rPr lang="en-GB" sz="2800"/>
              <a:t>He died in a car accident</a:t>
            </a:r>
            <a:endParaRPr lang="en-US" sz="2800"/>
          </a:p>
        </p:txBody>
      </p:sp>
      <p:pic>
        <p:nvPicPr>
          <p:cNvPr id="43013" name="Picture 5" descr="Professor April slides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36512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BT leprosy showing a perforating ulcer of the foot</a:t>
            </a:r>
            <a:endParaRPr lang="en-US" sz="40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Professor April14 and 15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43075"/>
            <a:ext cx="6400800" cy="4068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A patient with deformity and anaesthetic hand holding a hot lid. This is how patients sustain burns</a:t>
            </a:r>
            <a:r>
              <a:rPr lang="en-GB" sz="4000"/>
              <a:t> </a:t>
            </a:r>
            <a:endParaRPr lang="en-US" sz="40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4" descr="Scan25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633538"/>
            <a:ext cx="5791200" cy="4405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781050"/>
            <a:ext cx="7696200" cy="5772150"/>
          </a:xfrm>
          <a:noFill/>
          <a:ln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Prevention of disabilties</a:t>
            </a: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Patients should avoid touching hot objects with their hands</a:t>
            </a:r>
          </a:p>
          <a:p>
            <a:r>
              <a:rPr lang="en-GB"/>
              <a:t>Use a piece of cloth (part of the </a:t>
            </a:r>
            <a:r>
              <a:rPr lang="en-GB" i="1"/>
              <a:t>Toub</a:t>
            </a:r>
            <a:r>
              <a:rPr lang="en-GB"/>
              <a:t> or </a:t>
            </a:r>
            <a:r>
              <a:rPr lang="en-GB" i="1"/>
              <a:t>Emma</a:t>
            </a:r>
            <a:r>
              <a:rPr lang="en-GB"/>
              <a:t>) to hold hot objects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46125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60375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Differential diagnosis</a:t>
            </a:r>
            <a:endParaRPr lang="en-US"/>
          </a:p>
        </p:txBody>
      </p:sp>
      <p:sp>
        <p:nvSpPr>
          <p:cNvPr id="58371" name="Rectangle 3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381000" y="1447800"/>
            <a:ext cx="4038600" cy="4525963"/>
          </a:xfrm>
        </p:spPr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514600"/>
            <a:ext cx="4038600" cy="4525963"/>
          </a:xfrm>
        </p:spPr>
        <p:txBody>
          <a:bodyPr/>
          <a:lstStyle/>
          <a:p>
            <a:r>
              <a:rPr lang="en-GB" sz="2800"/>
              <a:t>Descoid lupus erythematosis with a red depigmented butterfly appearance in the face</a:t>
            </a:r>
            <a:endParaRPr lang="en-US" sz="2800"/>
          </a:p>
        </p:txBody>
      </p:sp>
      <p:pic>
        <p:nvPicPr>
          <p:cNvPr id="58373" name="Picture 5" descr="Professor April slides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" y="1828800"/>
            <a:ext cx="401955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Differential diagnosis</a:t>
            </a:r>
            <a:endParaRPr lang="en-US"/>
          </a:p>
        </p:txBody>
      </p:sp>
      <p:sp>
        <p:nvSpPr>
          <p:cNvPr id="60419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60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514600"/>
            <a:ext cx="4038600" cy="4525963"/>
          </a:xfrm>
        </p:spPr>
        <p:txBody>
          <a:bodyPr/>
          <a:lstStyle/>
          <a:p>
            <a:r>
              <a:rPr lang="en-GB" sz="2800"/>
              <a:t>Patient showing extensive depigmentation from PKDL</a:t>
            </a:r>
          </a:p>
          <a:p>
            <a:r>
              <a:rPr lang="en-GB" sz="2800"/>
              <a:t>Note lesions are symmetrical </a:t>
            </a:r>
            <a:endParaRPr lang="en-US" sz="2800"/>
          </a:p>
        </p:txBody>
      </p:sp>
      <p:pic>
        <p:nvPicPr>
          <p:cNvPr id="60421" name="Picture 5" descr="pkdl clin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3057525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Differential diagnosis</a:t>
            </a:r>
            <a:endParaRPr lang="en-US"/>
          </a:p>
        </p:txBody>
      </p:sp>
      <p:sp>
        <p:nvSpPr>
          <p:cNvPr id="62467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590800"/>
            <a:ext cx="4038600" cy="4525963"/>
          </a:xfrm>
        </p:spPr>
        <p:txBody>
          <a:bodyPr/>
          <a:lstStyle/>
          <a:p>
            <a:r>
              <a:rPr lang="en-GB" sz="2800"/>
              <a:t>Vetiligo showing depigmentation  of the back and arms</a:t>
            </a:r>
            <a:endParaRPr lang="en-US" sz="2800"/>
          </a:p>
        </p:txBody>
      </p:sp>
      <p:pic>
        <p:nvPicPr>
          <p:cNvPr id="62469" name="Picture 5" descr="Professor April slides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2570163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for treating leprosy with MDT by paramedics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Cases will be diagnosed on the number of skin lesions </a:t>
            </a:r>
          </a:p>
          <a:p>
            <a:r>
              <a:rPr lang="en-US"/>
              <a:t>PB will be 5 lesions or less; MB will be &gt; 5 lesions</a:t>
            </a:r>
          </a:p>
          <a:p>
            <a:r>
              <a:rPr lang="en-GB"/>
              <a:t>Note that the classification has been simplified and is based on skin lesions and loss of sensation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Differential diagnosis</a:t>
            </a:r>
            <a:endParaRPr lang="en-US"/>
          </a:p>
        </p:txBody>
      </p:sp>
      <p:sp>
        <p:nvSpPr>
          <p:cNvPr id="64515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332038"/>
            <a:ext cx="4038600" cy="4525962"/>
          </a:xfrm>
        </p:spPr>
        <p:txBody>
          <a:bodyPr/>
          <a:lstStyle/>
          <a:p>
            <a:r>
              <a:rPr lang="en-GB" sz="2800"/>
              <a:t>Patient with cutaneous leishmaniasis of the lip and nose</a:t>
            </a:r>
            <a:endParaRPr lang="en-US" sz="2800"/>
          </a:p>
        </p:txBody>
      </p:sp>
      <p:pic>
        <p:nvPicPr>
          <p:cNvPr id="64517" name="Picture 5" descr="DSC0302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1717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Differential diagnosis</a:t>
            </a:r>
            <a:endParaRPr lang="en-US"/>
          </a:p>
        </p:txBody>
      </p:sp>
      <p:sp>
        <p:nvSpPr>
          <p:cNvPr id="67587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14600"/>
            <a:ext cx="4038600" cy="4525963"/>
          </a:xfrm>
        </p:spPr>
        <p:txBody>
          <a:bodyPr/>
          <a:lstStyle/>
          <a:p>
            <a:r>
              <a:rPr lang="en-GB" sz="2800"/>
              <a:t>Patient with mucosal leishmaniasis of the lip and nasal mucosa</a:t>
            </a:r>
            <a:endParaRPr lang="en-US" sz="2800"/>
          </a:p>
        </p:txBody>
      </p:sp>
      <p:pic>
        <p:nvPicPr>
          <p:cNvPr id="67589" name="Picture 5" descr="mahmoud abdullah duai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114800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Differential diagnosis</a:t>
            </a:r>
            <a:endParaRPr lang="en-US"/>
          </a:p>
        </p:txBody>
      </p:sp>
      <p:sp>
        <p:nvSpPr>
          <p:cNvPr id="69635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2132013"/>
            <a:ext cx="2819400" cy="3994150"/>
          </a:xfrm>
        </p:spPr>
        <p:txBody>
          <a:bodyPr/>
          <a:lstStyle/>
          <a:p>
            <a:r>
              <a:rPr lang="en-GB" sz="2800"/>
              <a:t>Patient with zygomycosis</a:t>
            </a:r>
            <a:endParaRPr lang="en-US" sz="2800"/>
          </a:p>
        </p:txBody>
      </p:sp>
      <p:pic>
        <p:nvPicPr>
          <p:cNvPr id="69637" name="Picture 5" descr="DSC0349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444023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</a:t>
            </a: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Patients used traditional medicine with herbs, mihaya and coterie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Leprosy patient treated by burning the lesions on the face</a:t>
            </a:r>
            <a:endParaRPr lang="en-US" sz="4000"/>
          </a:p>
        </p:txBody>
      </p:sp>
      <p:sp>
        <p:nvSpPr>
          <p:cNvPr id="73731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819400"/>
            <a:ext cx="4038600" cy="4525963"/>
          </a:xfrm>
        </p:spPr>
        <p:txBody>
          <a:bodyPr/>
          <a:lstStyle/>
          <a:p>
            <a:r>
              <a:rPr lang="en-GB" sz="2800"/>
              <a:t>Note the scar but the lesion is still active at the margins of the scar</a:t>
            </a:r>
            <a:endParaRPr lang="en-US" sz="2800"/>
          </a:p>
        </p:txBody>
      </p:sp>
      <p:pic>
        <p:nvPicPr>
          <p:cNvPr id="73733" name="Picture 5" descr="Scan26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25" y="2057400"/>
            <a:ext cx="288925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Lepromatous (LL) leprosy</a:t>
            </a:r>
            <a:endParaRPr lang="en-US"/>
          </a:p>
        </p:txBody>
      </p:sp>
      <p:sp>
        <p:nvSpPr>
          <p:cNvPr id="75779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743200"/>
            <a:ext cx="4038600" cy="4525963"/>
          </a:xfrm>
        </p:spPr>
        <p:txBody>
          <a:bodyPr/>
          <a:lstStyle/>
          <a:p>
            <a:r>
              <a:rPr lang="en-GB" sz="2800"/>
              <a:t>Note symmetrical nodules and plaques with loss of hair of the eyebrows </a:t>
            </a:r>
            <a:endParaRPr lang="en-US" sz="2800"/>
          </a:p>
        </p:txBody>
      </p:sp>
      <p:pic>
        <p:nvPicPr>
          <p:cNvPr id="75781" name="Picture 5" descr="Scan26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2133600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Lepromatous leprosy (LL) after treatment</a:t>
            </a:r>
            <a:endParaRPr lang="en-US"/>
          </a:p>
        </p:txBody>
      </p:sp>
      <p:sp>
        <p:nvSpPr>
          <p:cNvPr id="77827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332038"/>
            <a:ext cx="4038600" cy="4525962"/>
          </a:xfrm>
        </p:spPr>
        <p:txBody>
          <a:bodyPr/>
          <a:lstStyle/>
          <a:p>
            <a:r>
              <a:rPr lang="en-GB" sz="2800"/>
              <a:t>Same patient as in previous slide one year after treatment with three drugs</a:t>
            </a:r>
            <a:endParaRPr lang="en-US" sz="2800"/>
          </a:p>
        </p:txBody>
      </p:sp>
      <p:pic>
        <p:nvPicPr>
          <p:cNvPr id="77829" name="Picture 5" descr="Scan25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3475038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Patient shown in previous two slides cured of LL leprosy. She remarried. Seen here with her new husband</a:t>
            </a:r>
            <a:endParaRPr lang="en-US" sz="280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6" name="Picture 4" descr="Scan26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941513"/>
            <a:ext cx="6553200" cy="423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Conducting KAP study on leprosy in a village</a:t>
            </a: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4" name="Picture 4" descr="Scan25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163763"/>
            <a:ext cx="4419600" cy="2935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A deformed face, lobulated ear and hand by Picasso: was he inspired by leprosy patients to portray human suffering?</a:t>
            </a:r>
            <a:r>
              <a:rPr lang="en-GB"/>
              <a:t>  </a:t>
            </a: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20" name="Picture 4" descr="Professor April slides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68463"/>
            <a:ext cx="4572000" cy="4344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Indeterminate leprosy</a:t>
            </a:r>
            <a:endParaRPr lang="en-US"/>
          </a:p>
        </p:txBody>
      </p:sp>
      <p:sp>
        <p:nvSpPr>
          <p:cNvPr id="4099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90800"/>
            <a:ext cx="4038600" cy="4525963"/>
          </a:xfrm>
        </p:spPr>
        <p:txBody>
          <a:bodyPr/>
          <a:lstStyle/>
          <a:p>
            <a:r>
              <a:rPr lang="en-GB" sz="2800"/>
              <a:t>Mono-nuclear cell infiltrate around blood vessels, nerves and sweat glands</a:t>
            </a:r>
            <a:endParaRPr lang="en-US" sz="2800"/>
          </a:p>
        </p:txBody>
      </p:sp>
      <p:pic>
        <p:nvPicPr>
          <p:cNvPr id="4101" name="Picture 5" descr="IMG_052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371850"/>
            <a:ext cx="3657600" cy="1652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Indeterminate leprosy</a:t>
            </a:r>
            <a:endParaRPr lang="en-US"/>
          </a:p>
        </p:txBody>
      </p:sp>
      <p:sp>
        <p:nvSpPr>
          <p:cNvPr id="6147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3429000"/>
            <a:ext cx="4038600" cy="4525963"/>
          </a:xfrm>
        </p:spPr>
        <p:txBody>
          <a:bodyPr/>
          <a:lstStyle/>
          <a:p>
            <a:r>
              <a:rPr lang="en-GB" sz="2800"/>
              <a:t>Mild perineural mono-nuclear cell infiltrate around a nerve</a:t>
            </a:r>
            <a:endParaRPr lang="en-US" sz="2800"/>
          </a:p>
        </p:txBody>
      </p:sp>
      <p:pic>
        <p:nvPicPr>
          <p:cNvPr id="6149" name="Picture 5" descr="IMG_052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3962400" cy="2430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Indeterminate leprosy</a:t>
            </a:r>
            <a:endParaRPr lang="en-US"/>
          </a:p>
        </p:txBody>
      </p:sp>
      <p:sp>
        <p:nvSpPr>
          <p:cNvPr id="8195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514600"/>
            <a:ext cx="4038600" cy="4525963"/>
          </a:xfrm>
        </p:spPr>
        <p:txBody>
          <a:bodyPr/>
          <a:lstStyle/>
          <a:p>
            <a:r>
              <a:rPr lang="en-GB" sz="2800"/>
              <a:t>A single acid fast bacillus in a nerve (Fite stain)</a:t>
            </a:r>
            <a:endParaRPr lang="en-US" sz="2800"/>
          </a:p>
        </p:txBody>
      </p:sp>
      <p:pic>
        <p:nvPicPr>
          <p:cNvPr id="8197" name="Picture 5" descr="IMG_052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3276600" cy="2363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Lepromatous leprosy (LL) </a:t>
            </a:r>
            <a:endParaRPr lang="en-US"/>
          </a:p>
        </p:txBody>
      </p:sp>
      <p:sp>
        <p:nvSpPr>
          <p:cNvPr id="10243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Infiltration of the skin with farrows in the forehead and depressed nose</a:t>
            </a:r>
          </a:p>
          <a:p>
            <a:pPr>
              <a:lnSpc>
                <a:spcPct val="90000"/>
              </a:lnSpc>
            </a:pPr>
            <a:r>
              <a:rPr lang="en-GB" sz="2400"/>
              <a:t>He had laryngeal involvement. His voice remarkably improved after tripple therapy</a:t>
            </a:r>
          </a:p>
          <a:p>
            <a:pPr>
              <a:lnSpc>
                <a:spcPct val="90000"/>
              </a:lnSpc>
            </a:pPr>
            <a:r>
              <a:rPr lang="en-GB" sz="2400"/>
              <a:t>His wife had BT leprosy and his son had indeterminate leprosy</a:t>
            </a:r>
            <a:endParaRPr lang="en-US" sz="2400"/>
          </a:p>
        </p:txBody>
      </p:sp>
      <p:pic>
        <p:nvPicPr>
          <p:cNvPr id="10245" name="Picture 5" descr="Scan26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2760663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Lepromatous (LL) leprosy</a:t>
            </a:r>
            <a:endParaRPr lang="en-US"/>
          </a:p>
        </p:txBody>
      </p:sp>
      <p:sp>
        <p:nvSpPr>
          <p:cNvPr id="12291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743200"/>
            <a:ext cx="4038600" cy="4525963"/>
          </a:xfrm>
        </p:spPr>
        <p:txBody>
          <a:bodyPr/>
          <a:lstStyle/>
          <a:p>
            <a:r>
              <a:rPr lang="en-GB" sz="2800"/>
              <a:t>Note symmetrical nodules and plaques with loss of hair of the eyebrows </a:t>
            </a:r>
            <a:endParaRPr lang="en-US" sz="2800"/>
          </a:p>
        </p:txBody>
      </p:sp>
      <p:pic>
        <p:nvPicPr>
          <p:cNvPr id="12293" name="Picture 5" descr="Scan26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2133600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804</Words>
  <Application>Microsoft Office PowerPoint</Application>
  <PresentationFormat>On-screen Show (4:3)</PresentationFormat>
  <Paragraphs>104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Arial</vt:lpstr>
      <vt:lpstr>Default Design</vt:lpstr>
      <vt:lpstr>Leprosy for Medical students</vt:lpstr>
      <vt:lpstr>Cardinal signs of leprosy</vt:lpstr>
      <vt:lpstr>Classification based on the Immunological spectrum of leprosy (For research only)</vt:lpstr>
      <vt:lpstr>Classification for treating leprosy with MDT by paramedics </vt:lpstr>
      <vt:lpstr>Indeterminate leprosy</vt:lpstr>
      <vt:lpstr>Indeterminate leprosy</vt:lpstr>
      <vt:lpstr>Indeterminate leprosy</vt:lpstr>
      <vt:lpstr>Lepromatous leprosy (LL) </vt:lpstr>
      <vt:lpstr>Lepromatous (LL) leprosy</vt:lpstr>
      <vt:lpstr>LL Leprosy</vt:lpstr>
      <vt:lpstr>Lepromatous leprosy (LL)</vt:lpstr>
      <vt:lpstr>BL leprosy</vt:lpstr>
      <vt:lpstr>BL leprosy</vt:lpstr>
      <vt:lpstr>BL Leprosy Asymmetric papules and nodules on the back</vt:lpstr>
      <vt:lpstr>BL: nodules in the forearm</vt:lpstr>
      <vt:lpstr>Lepromatous leprosy resoption of the little finger</vt:lpstr>
      <vt:lpstr>DD Ainhum </vt:lpstr>
      <vt:lpstr>Tuberculoid leprosy (TT)</vt:lpstr>
      <vt:lpstr>Tuberculois leprosy (TT)</vt:lpstr>
      <vt:lpstr>BT leprosy</vt:lpstr>
      <vt:lpstr>BT leprosy</vt:lpstr>
      <vt:lpstr>BT leprosy</vt:lpstr>
      <vt:lpstr>Borderline leprosy (BT)</vt:lpstr>
      <vt:lpstr>BT leprosy</vt:lpstr>
      <vt:lpstr>BT leprosy</vt:lpstr>
      <vt:lpstr>PowerPoint Presentation</vt:lpstr>
      <vt:lpstr>Type 1 reaction in a BT patient</vt:lpstr>
      <vt:lpstr>Type 1 reaction after steroid and multidrug therapy</vt:lpstr>
      <vt:lpstr>Erythema nodosum leprosum (ENL</vt:lpstr>
      <vt:lpstr>Erythema nodosum leprosum (ENL)</vt:lpstr>
      <vt:lpstr>BT leprosy showing a perforating ulcer of the foot</vt:lpstr>
      <vt:lpstr>A patient with deformity and anaesthetic hand holding a hot lid. This is how patients sustain burns </vt:lpstr>
      <vt:lpstr>PowerPoint Presentation</vt:lpstr>
      <vt:lpstr>Prevention of disabilties</vt:lpstr>
      <vt:lpstr>PowerPoint Presentation</vt:lpstr>
      <vt:lpstr>PowerPoint Presentation</vt:lpstr>
      <vt:lpstr>Differential diagnosis</vt:lpstr>
      <vt:lpstr>Differential diagnosis</vt:lpstr>
      <vt:lpstr>Differential diagnosis</vt:lpstr>
      <vt:lpstr>Differential diagnosis</vt:lpstr>
      <vt:lpstr>Differential diagnosis</vt:lpstr>
      <vt:lpstr>Differential diagnosis</vt:lpstr>
      <vt:lpstr>Treatment</vt:lpstr>
      <vt:lpstr>Leprosy patient treated by burning the lesions on the face</vt:lpstr>
      <vt:lpstr>Lepromatous (LL) leprosy</vt:lpstr>
      <vt:lpstr>Lepromatous leprosy (LL) after treatment</vt:lpstr>
      <vt:lpstr>Patient shown in previous two slides cured of LL leprosy. She remarried. Seen here with her new husband</vt:lpstr>
      <vt:lpstr>Conducting KAP study on leprosy in a village</vt:lpstr>
      <vt:lpstr>A deformed face, lobulated ear and hand by Picasso: was he inspired by leprosy patients to portray human suffering?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Leprosy for Medical students</dc:title>
  <dc:creator>elhassan</dc:creator>
  <cp:lastModifiedBy>AbdallaAhmed, Abdalla (FAOSD)</cp:lastModifiedBy>
  <cp:revision>16</cp:revision>
  <dcterms:created xsi:type="dcterms:W3CDTF">2007-05-01T03:45:40Z</dcterms:created>
  <dcterms:modified xsi:type="dcterms:W3CDTF">2021-09-25T00:56:27Z</dcterms:modified>
</cp:coreProperties>
</file>