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4" r:id="rId6"/>
    <p:sldId id="263" r:id="rId7"/>
    <p:sldId id="260" r:id="rId8"/>
    <p:sldId id="262" r:id="rId9"/>
    <p:sldId id="265" r:id="rId10"/>
    <p:sldId id="290" r:id="rId11"/>
    <p:sldId id="266" r:id="rId12"/>
    <p:sldId id="271" r:id="rId13"/>
    <p:sldId id="267" r:id="rId14"/>
    <p:sldId id="268" r:id="rId15"/>
    <p:sldId id="269" r:id="rId16"/>
    <p:sldId id="270" r:id="rId17"/>
    <p:sldId id="285" r:id="rId18"/>
    <p:sldId id="283" r:id="rId19"/>
    <p:sldId id="272" r:id="rId20"/>
    <p:sldId id="273" r:id="rId21"/>
    <p:sldId id="287" r:id="rId22"/>
    <p:sldId id="275" r:id="rId23"/>
    <p:sldId id="277" r:id="rId24"/>
    <p:sldId id="281" r:id="rId25"/>
    <p:sldId id="286" r:id="rId26"/>
    <p:sldId id="288"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5" d="100"/>
          <a:sy n="65" d="100"/>
        </p:scale>
        <p:origin x="1324"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78AE0A-AC20-477A-AEBF-7B7216AB525C}"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ACCE5-E440-4D85-9F47-B26B112A98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78AE0A-AC20-477A-AEBF-7B7216AB525C}"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ACCE5-E440-4D85-9F47-B26B112A98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78AE0A-AC20-477A-AEBF-7B7216AB525C}"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ACCE5-E440-4D85-9F47-B26B112A98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ACE0D7C-65FE-4003-9E3E-5133766C095C}"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67F4872-BD9D-4096-A0FF-0EA8A6D6FCB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78AE0A-AC20-477A-AEBF-7B7216AB525C}"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ACCE5-E440-4D85-9F47-B26B112A98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78AE0A-AC20-477A-AEBF-7B7216AB525C}"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ACCE5-E440-4D85-9F47-B26B112A98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78AE0A-AC20-477A-AEBF-7B7216AB525C}"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ACCE5-E440-4D85-9F47-B26B112A98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78AE0A-AC20-477A-AEBF-7B7216AB525C}" type="datetimeFigureOut">
              <a:rPr lang="en-US" smtClean="0"/>
              <a:pPr/>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0ACCE5-E440-4D85-9F47-B26B112A98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78AE0A-AC20-477A-AEBF-7B7216AB525C}" type="datetimeFigureOut">
              <a:rPr lang="en-US" smtClean="0"/>
              <a:pPr/>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0ACCE5-E440-4D85-9F47-B26B112A98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8AE0A-AC20-477A-AEBF-7B7216AB525C}" type="datetimeFigureOut">
              <a:rPr lang="en-US" smtClean="0"/>
              <a:pPr/>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0ACCE5-E440-4D85-9F47-B26B112A98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8AE0A-AC20-477A-AEBF-7B7216AB525C}"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ACCE5-E440-4D85-9F47-B26B112A98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8AE0A-AC20-477A-AEBF-7B7216AB525C}"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ACCE5-E440-4D85-9F47-B26B112A98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8AE0A-AC20-477A-AEBF-7B7216AB525C}" type="datetimeFigureOut">
              <a:rPr lang="en-US" smtClean="0"/>
              <a:pPr/>
              <a:t>9/25/2021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ACCE5-E440-4D85-9F47-B26B112A98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Leishmaniasis: Where are we now and where to go</a:t>
            </a:r>
            <a:endParaRPr lang="en-US" dirty="0"/>
          </a:p>
        </p:txBody>
      </p:sp>
      <p:sp>
        <p:nvSpPr>
          <p:cNvPr id="3" name="Subtitle 2"/>
          <p:cNvSpPr>
            <a:spLocks noGrp="1"/>
          </p:cNvSpPr>
          <p:nvPr>
            <p:ph type="subTitle" idx="1"/>
          </p:nvPr>
        </p:nvSpPr>
        <p:spPr/>
        <p:txBody>
          <a:bodyPr/>
          <a:lstStyle/>
          <a:p>
            <a:r>
              <a:rPr lang="en-US" dirty="0" smtClean="0"/>
              <a:t>A M EL Hassan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He IEND in collaboration with the FMH had prepared Guidelines for the diagnosis and management of VL</a:t>
            </a:r>
          </a:p>
          <a:p>
            <a:r>
              <a:rPr lang="en-US" dirty="0" smtClean="0"/>
              <a:t>Musa is updating this in collaboration with FMH</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sp>
        <p:nvSpPr>
          <p:cNvPr id="3" name="Content Placeholder 2"/>
          <p:cNvSpPr>
            <a:spLocks noGrp="1"/>
          </p:cNvSpPr>
          <p:nvPr>
            <p:ph idx="1"/>
          </p:nvPr>
        </p:nvSpPr>
        <p:spPr/>
        <p:txBody>
          <a:bodyPr/>
          <a:lstStyle/>
          <a:p>
            <a:r>
              <a:rPr lang="en-US" dirty="0" smtClean="0"/>
              <a:t>Our first vaccine of Autoclaved </a:t>
            </a:r>
            <a:r>
              <a:rPr lang="en-US" i="1" dirty="0" smtClean="0"/>
              <a:t>L major </a:t>
            </a:r>
            <a:r>
              <a:rPr lang="en-US" dirty="0" smtClean="0"/>
              <a:t>and BCG was not immunogenic enough but the Alum adjuvant form was much more immunogenic when tested in healthy volunteers</a:t>
            </a:r>
          </a:p>
          <a:p>
            <a:r>
              <a:rPr lang="en-US" dirty="0" smtClean="0"/>
              <a:t>We need to try it in the field but then we are unable to obtain it from our collaborators in Iran. Can we manufacture it locally?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Using this vaccine for immunochemotherapy against PKDL has succeeded in lowering the time for cure from 120 days to 40 days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drugs for VL</a:t>
            </a:r>
            <a:endParaRPr lang="en-US" dirty="0"/>
          </a:p>
        </p:txBody>
      </p:sp>
      <p:sp>
        <p:nvSpPr>
          <p:cNvPr id="3" name="Content Placeholder 2"/>
          <p:cNvSpPr>
            <a:spLocks noGrp="1"/>
          </p:cNvSpPr>
          <p:nvPr>
            <p:ph idx="1"/>
          </p:nvPr>
        </p:nvSpPr>
        <p:spPr/>
        <p:txBody>
          <a:bodyPr/>
          <a:lstStyle/>
          <a:p>
            <a:r>
              <a:rPr lang="en-US" dirty="0" smtClean="0"/>
              <a:t>This is being taken care of by LEAP Musa can expand on this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PKDL</a:t>
            </a:r>
            <a:endParaRPr lang="en-US" dirty="0"/>
          </a:p>
        </p:txBody>
      </p:sp>
      <p:sp>
        <p:nvSpPr>
          <p:cNvPr id="3" name="Content Placeholder 2"/>
          <p:cNvSpPr>
            <a:spLocks noGrp="1"/>
          </p:cNvSpPr>
          <p:nvPr>
            <p:ph idx="1"/>
          </p:nvPr>
        </p:nvSpPr>
        <p:spPr/>
        <p:txBody>
          <a:bodyPr>
            <a:normAutofit/>
          </a:bodyPr>
          <a:lstStyle/>
          <a:p>
            <a:r>
              <a:rPr lang="en-US" dirty="0" smtClean="0"/>
              <a:t>Immune responses in PKDL are being addressed now by the IEND</a:t>
            </a:r>
          </a:p>
          <a:p>
            <a:r>
              <a:rPr lang="en-US" dirty="0" smtClean="0"/>
              <a:t>This is a continuation of the work of Musa. We hope to really dissect the immune response in PKDL patients and try to answer the question why some patients develop PKDL  and others do not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have data showing that genetic factors play a role as described by </a:t>
            </a:r>
            <a:r>
              <a:rPr lang="en-US" dirty="0" err="1" smtClean="0"/>
              <a:t>Hiba</a:t>
            </a:r>
            <a:r>
              <a:rPr lang="en-US" dirty="0" smtClean="0"/>
              <a:t>. This work is expanding and further proof of the genetic basis for susceptibility to PKDL is underway</a:t>
            </a:r>
          </a:p>
          <a:p>
            <a:r>
              <a:rPr lang="en-US" dirty="0" smtClean="0"/>
              <a:t>And of those who develop PKDL </a:t>
            </a:r>
            <a:r>
              <a:rPr lang="en-US" dirty="0"/>
              <a:t>s</a:t>
            </a:r>
            <a:r>
              <a:rPr lang="en-US" dirty="0" smtClean="0"/>
              <a:t>ome heal their lesions spontaneously while others become chronic, persisting for months or even years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just concluded a study about the use of a recombinant three antigen Leishmania PolyproteinLeish-F2 with adjuvant </a:t>
            </a:r>
            <a:r>
              <a:rPr lang="en-US" dirty="0" err="1" smtClean="0"/>
              <a:t>Mpl</a:t>
            </a:r>
            <a:r>
              <a:rPr lang="en-US" dirty="0" smtClean="0"/>
              <a:t>-Se along with Pentostam for the treatment of PKDL</a:t>
            </a:r>
          </a:p>
          <a:p>
            <a:r>
              <a:rPr lang="en-US" dirty="0" smtClean="0"/>
              <a:t>The code is supposed to be opened in May this year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000099"/>
          </a:solidFill>
        </p:spPr>
        <p:txBody>
          <a:bodyPr>
            <a:normAutofit fontScale="90000"/>
          </a:bodyPr>
          <a:lstStyle/>
          <a:p>
            <a:r>
              <a:rPr lang="en-US" b="1">
                <a:solidFill>
                  <a:srgbClr val="FF9900"/>
                </a:solidFill>
              </a:rPr>
              <a:t>Mucosal leishmaniasis: Clinical features</a:t>
            </a:r>
          </a:p>
        </p:txBody>
      </p:sp>
      <p:sp>
        <p:nvSpPr>
          <p:cNvPr id="7171" name="Rectangle 3"/>
          <p:cNvSpPr>
            <a:spLocks noGrp="1" noChangeArrowheads="1"/>
          </p:cNvSpPr>
          <p:nvPr>
            <p:ph type="clipArt" sz="half" idx="1"/>
          </p:nvPr>
        </p:nvSpPr>
        <p:spPr/>
      </p:sp>
      <p:sp>
        <p:nvSpPr>
          <p:cNvPr id="7172" name="Rectangle 4"/>
          <p:cNvSpPr>
            <a:spLocks noGrp="1" noChangeArrowheads="1"/>
          </p:cNvSpPr>
          <p:nvPr>
            <p:ph type="body" sz="half" idx="2"/>
          </p:nvPr>
        </p:nvSpPr>
        <p:spPr>
          <a:xfrm>
            <a:off x="4648200" y="2743200"/>
            <a:ext cx="3810000" cy="2895600"/>
          </a:xfrm>
          <a:solidFill>
            <a:srgbClr val="000099"/>
          </a:solidFill>
        </p:spPr>
        <p:txBody>
          <a:bodyPr/>
          <a:lstStyle/>
          <a:p>
            <a:r>
              <a:rPr lang="en-US" b="1">
                <a:solidFill>
                  <a:srgbClr val="FF9900"/>
                </a:solidFill>
              </a:rPr>
              <a:t>Nodulo-ulcerative form. The mucosa of the palate is swollen red and fissured.</a:t>
            </a:r>
          </a:p>
        </p:txBody>
      </p:sp>
      <p:pic>
        <p:nvPicPr>
          <p:cNvPr id="7173" name="Picture 5" descr="Scan311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1828800"/>
            <a:ext cx="3962400" cy="4419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000099"/>
          </a:solidFill>
        </p:spPr>
        <p:txBody>
          <a:bodyPr>
            <a:normAutofit fontScale="90000"/>
          </a:bodyPr>
          <a:lstStyle/>
          <a:p>
            <a:r>
              <a:rPr lang="en-US">
                <a:solidFill>
                  <a:srgbClr val="FF9900"/>
                </a:solidFill>
              </a:rPr>
              <a:t>Mucosal leishmaniasis is destructive if not properly treated</a:t>
            </a:r>
          </a:p>
        </p:txBody>
      </p:sp>
      <p:sp>
        <p:nvSpPr>
          <p:cNvPr id="8195" name="Rectangle 3"/>
          <p:cNvSpPr>
            <a:spLocks noGrp="1" noChangeArrowheads="1"/>
          </p:cNvSpPr>
          <p:nvPr>
            <p:ph type="clipArt" sz="half" idx="1"/>
          </p:nvPr>
        </p:nvSpPr>
        <p:spPr/>
      </p:sp>
      <p:sp>
        <p:nvSpPr>
          <p:cNvPr id="8196" name="Rectangle 4"/>
          <p:cNvSpPr>
            <a:spLocks noGrp="1" noChangeArrowheads="1"/>
          </p:cNvSpPr>
          <p:nvPr>
            <p:ph type="body" sz="half" idx="2"/>
          </p:nvPr>
        </p:nvSpPr>
        <p:spPr/>
        <p:txBody>
          <a:bodyPr/>
          <a:lstStyle/>
          <a:p>
            <a:endParaRPr lang="en-GB" sz="2800"/>
          </a:p>
        </p:txBody>
      </p:sp>
      <p:pic>
        <p:nvPicPr>
          <p:cNvPr id="8197" name="Picture 5" descr="Scan30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1981200"/>
            <a:ext cx="3810000" cy="4038600"/>
          </a:xfrm>
          <a:prstGeom prst="rect">
            <a:avLst/>
          </a:prstGeom>
          <a:noFill/>
        </p:spPr>
      </p:pic>
      <p:pic>
        <p:nvPicPr>
          <p:cNvPr id="8198" name="Picture 6" descr="Scan3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2286000"/>
            <a:ext cx="3962400" cy="3352800"/>
          </a:xfrm>
          <a:prstGeom prst="rect">
            <a:avLst/>
          </a:prstGeom>
          <a:noFill/>
        </p:spPr>
      </p:pic>
      <p:sp>
        <p:nvSpPr>
          <p:cNvPr id="8199" name="Text Box 7"/>
          <p:cNvSpPr txBox="1">
            <a:spLocks noChangeArrowheads="1"/>
          </p:cNvSpPr>
          <p:nvPr/>
        </p:nvSpPr>
        <p:spPr bwMode="auto">
          <a:xfrm>
            <a:off x="685800" y="6400800"/>
            <a:ext cx="7467600" cy="457200"/>
          </a:xfrm>
          <a:prstGeom prst="rect">
            <a:avLst/>
          </a:prstGeom>
          <a:solidFill>
            <a:srgbClr val="000099"/>
          </a:solidFill>
          <a:ln w="9525">
            <a:noFill/>
            <a:miter lim="800000"/>
            <a:headEnd/>
            <a:tailEnd/>
          </a:ln>
          <a:effectLst/>
        </p:spPr>
        <p:txBody>
          <a:bodyPr>
            <a:spAutoFit/>
          </a:bodyPr>
          <a:lstStyle/>
          <a:p>
            <a:pPr>
              <a:spcBef>
                <a:spcPct val="50000"/>
              </a:spcBef>
            </a:pPr>
            <a:r>
              <a:rPr lang="en-US">
                <a:solidFill>
                  <a:srgbClr val="FF9900"/>
                </a:solidFill>
              </a:rPr>
              <a:t>Patient 20 years later                Patient in 1968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Mucosal leishmaniasis</a:t>
            </a:r>
            <a:endParaRPr lang="en-US" dirty="0"/>
          </a:p>
        </p:txBody>
      </p:sp>
      <p:sp>
        <p:nvSpPr>
          <p:cNvPr id="3" name="Content Placeholder 2"/>
          <p:cNvSpPr>
            <a:spLocks noGrp="1"/>
          </p:cNvSpPr>
          <p:nvPr>
            <p:ph idx="1"/>
          </p:nvPr>
        </p:nvSpPr>
        <p:spPr/>
        <p:txBody>
          <a:bodyPr>
            <a:normAutofit/>
          </a:bodyPr>
          <a:lstStyle/>
          <a:p>
            <a:r>
              <a:rPr lang="en-US" dirty="0" smtClean="0"/>
              <a:t>Least common of the leishmaniases</a:t>
            </a:r>
          </a:p>
          <a:p>
            <a:r>
              <a:rPr lang="en-US" dirty="0" smtClean="0"/>
              <a:t>May be primary or follow VL. Why?</a:t>
            </a:r>
          </a:p>
          <a:p>
            <a:r>
              <a:rPr lang="en-US" dirty="0" smtClean="0"/>
              <a:t>Parasite typed as </a:t>
            </a:r>
            <a:r>
              <a:rPr lang="en-US" i="1" dirty="0" smtClean="0"/>
              <a:t>L donovani in all cases so far</a:t>
            </a:r>
            <a:r>
              <a:rPr lang="en-US" dirty="0" smtClean="0"/>
              <a:t>. Supported by epidemiological evidence </a:t>
            </a:r>
          </a:p>
          <a:p>
            <a:r>
              <a:rPr lang="en-US" dirty="0" smtClean="0"/>
              <a:t>Distribution is like VL but some cases are from </a:t>
            </a:r>
            <a:r>
              <a:rPr lang="en-US" dirty="0" err="1" smtClean="0"/>
              <a:t>Dongola</a:t>
            </a:r>
            <a:r>
              <a:rPr lang="en-US" dirty="0" smtClean="0"/>
              <a:t> and Port Sudan. What is the vector there? Is the parasite </a:t>
            </a:r>
            <a:r>
              <a:rPr lang="en-US" i="1" dirty="0" smtClean="0"/>
              <a:t>L donovani </a:t>
            </a:r>
            <a:r>
              <a:rPr lang="en-US" dirty="0" smtClean="0"/>
              <a:t>in these areas?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GB" smtClean="0"/>
              <a:t>The main clinical forms of leishmaniasis</a:t>
            </a:r>
          </a:p>
        </p:txBody>
      </p:sp>
      <p:sp>
        <p:nvSpPr>
          <p:cNvPr id="10243" name="Rectangle 3"/>
          <p:cNvSpPr>
            <a:spLocks noGrp="1" noChangeArrowheads="1"/>
          </p:cNvSpPr>
          <p:nvPr>
            <p:ph type="body" idx="1"/>
          </p:nvPr>
        </p:nvSpPr>
        <p:spPr/>
        <p:txBody>
          <a:bodyPr/>
          <a:lstStyle/>
          <a:p>
            <a:pPr eaLnBrk="1" hangingPunct="1"/>
            <a:r>
              <a:rPr lang="en-GB" sz="2800" smtClean="0"/>
              <a:t>Visceral leishmaniasis (Kala-azar) and its main complication post kala-azar dermal leishmaniasis (PKDL)</a:t>
            </a:r>
          </a:p>
          <a:p>
            <a:pPr eaLnBrk="1" hangingPunct="1"/>
            <a:r>
              <a:rPr lang="en-GB" sz="2800" smtClean="0"/>
              <a:t>Cutaneous leishmaniasis (zoonotic and anthroponotic).</a:t>
            </a:r>
          </a:p>
          <a:p>
            <a:pPr eaLnBrk="1" hangingPunct="1"/>
            <a:r>
              <a:rPr lang="en-GB" sz="2800" smtClean="0"/>
              <a:t>Leishmania diffusa in Ethiopia and South America</a:t>
            </a:r>
          </a:p>
          <a:p>
            <a:pPr eaLnBrk="1" hangingPunct="1"/>
            <a:r>
              <a:rPr lang="en-GB" sz="2800" smtClean="0"/>
              <a:t>Mucosal leishmaniasis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Mucosal leishmaniasis</a:t>
            </a:r>
            <a:endParaRPr lang="en-US" dirty="0"/>
          </a:p>
        </p:txBody>
      </p:sp>
      <p:sp>
        <p:nvSpPr>
          <p:cNvPr id="3" name="Content Placeholder 2"/>
          <p:cNvSpPr>
            <a:spLocks noGrp="1"/>
          </p:cNvSpPr>
          <p:nvPr>
            <p:ph idx="1"/>
          </p:nvPr>
        </p:nvSpPr>
        <p:spPr/>
        <p:txBody>
          <a:bodyPr/>
          <a:lstStyle/>
          <a:p>
            <a:r>
              <a:rPr lang="en-US" dirty="0" smtClean="0"/>
              <a:t>Clinical manifestations, diagnosis and treatment are well described</a:t>
            </a:r>
          </a:p>
          <a:p>
            <a:r>
              <a:rPr lang="en-US" dirty="0" smtClean="0"/>
              <a:t>Immune responses poorly documented</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Misdiagnosis</a:t>
            </a:r>
            <a:endParaRPr lang="en-US" dirty="0"/>
          </a:p>
        </p:txBody>
      </p:sp>
      <p:sp>
        <p:nvSpPr>
          <p:cNvPr id="3" name="Content Placeholder 2"/>
          <p:cNvSpPr>
            <a:spLocks noGrp="1"/>
          </p:cNvSpPr>
          <p:nvPr>
            <p:ph idx="1"/>
          </p:nvPr>
        </p:nvSpPr>
        <p:spPr/>
        <p:txBody>
          <a:bodyPr/>
          <a:lstStyle/>
          <a:p>
            <a:r>
              <a:rPr lang="en-US" dirty="0" smtClean="0"/>
              <a:t>Many cases of mucosal leishmaniasis and PKDL are mistaken for other conditions and are given the wrong treatment with dire consequences</a:t>
            </a:r>
          </a:p>
          <a:p>
            <a:r>
              <a:rPr lang="en-US" dirty="0" smtClean="0"/>
              <a:t>I give some examples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p:txBody>
          <a:bodyPr/>
          <a:lstStyle/>
          <a:p>
            <a:pPr eaLnBrk="1" hangingPunct="1"/>
            <a:r>
              <a:rPr lang="en-GB" sz="3200" smtClean="0"/>
              <a:t>Effect of steroid therapy: patient was treated elsewhere with systemic steroids</a:t>
            </a:r>
            <a:endParaRPr lang="en-US" sz="3200" smtClean="0"/>
          </a:p>
        </p:txBody>
      </p:sp>
      <p:sp>
        <p:nvSpPr>
          <p:cNvPr id="28675" name="Rectangle 6"/>
          <p:cNvSpPr>
            <a:spLocks noGrp="1" noChangeArrowheads="1"/>
          </p:cNvSpPr>
          <p:nvPr>
            <p:ph sz="half" idx="1"/>
          </p:nvPr>
        </p:nvSpPr>
        <p:spPr/>
        <p:txBody>
          <a:bodyPr/>
          <a:lstStyle/>
          <a:p>
            <a:pPr eaLnBrk="1" hangingPunct="1"/>
            <a:endParaRPr lang="en-US" sz="2800" smtClean="0"/>
          </a:p>
        </p:txBody>
      </p:sp>
      <p:sp>
        <p:nvSpPr>
          <p:cNvPr id="28676" name="Rectangle 7"/>
          <p:cNvSpPr>
            <a:spLocks noGrp="1" noChangeArrowheads="1"/>
          </p:cNvSpPr>
          <p:nvPr>
            <p:ph type="body" sz="half" idx="2"/>
          </p:nvPr>
        </p:nvSpPr>
        <p:spPr/>
        <p:txBody>
          <a:bodyPr/>
          <a:lstStyle/>
          <a:p>
            <a:pPr eaLnBrk="1" hangingPunct="1"/>
            <a:r>
              <a:rPr lang="en-GB" sz="2800" smtClean="0"/>
              <a:t>His lower lip was grossly swollen </a:t>
            </a:r>
          </a:p>
          <a:p>
            <a:pPr eaLnBrk="1" hangingPunct="1"/>
            <a:r>
              <a:rPr lang="en-GB" sz="2800" smtClean="0"/>
              <a:t>The tongue showed a white membrane that proved to be candida infection</a:t>
            </a:r>
            <a:endParaRPr lang="en-US" sz="2800" smtClean="0"/>
          </a:p>
        </p:txBody>
      </p:sp>
      <p:pic>
        <p:nvPicPr>
          <p:cNvPr id="28677" name="Picture 4" descr="DSC0302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188" y="2276475"/>
            <a:ext cx="4176712"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GB" sz="4000" smtClean="0"/>
              <a:t>Candida of the under surface of the tongue</a:t>
            </a:r>
            <a:endParaRPr lang="en-US" sz="4000" smtClean="0"/>
          </a:p>
        </p:txBody>
      </p:sp>
      <p:sp>
        <p:nvSpPr>
          <p:cNvPr id="29699" name="Rectangle 3"/>
          <p:cNvSpPr>
            <a:spLocks noGrp="1" noChangeArrowheads="1"/>
          </p:cNvSpPr>
          <p:nvPr>
            <p:ph type="body" idx="1"/>
          </p:nvPr>
        </p:nvSpPr>
        <p:spPr/>
        <p:txBody>
          <a:bodyPr/>
          <a:lstStyle/>
          <a:p>
            <a:pPr eaLnBrk="1" hangingPunct="1"/>
            <a:endParaRPr lang="en-US" dirty="0" smtClean="0"/>
          </a:p>
        </p:txBody>
      </p:sp>
      <p:pic>
        <p:nvPicPr>
          <p:cNvPr id="29700" name="Picture 4" descr="DSC0302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5000" y="2362200"/>
            <a:ext cx="4091846" cy="3068638"/>
          </a:xfrm>
          <a:prstGeom prst="rect">
            <a:avLst/>
          </a:prstGeom>
          <a:noFill/>
          <a:ln w="9525">
            <a:noFill/>
            <a:miter lim="800000"/>
            <a:headEnd/>
            <a:tailEnd/>
          </a:ln>
        </p:spPr>
      </p:pic>
      <p:sp>
        <p:nvSpPr>
          <p:cNvPr id="5" name="TextBox 4"/>
          <p:cNvSpPr txBox="1"/>
          <p:nvPr/>
        </p:nvSpPr>
        <p:spPr>
          <a:xfrm>
            <a:off x="990600" y="5715000"/>
            <a:ext cx="7239000" cy="646331"/>
          </a:xfrm>
          <a:prstGeom prst="rect">
            <a:avLst/>
          </a:prstGeom>
          <a:noFill/>
        </p:spPr>
        <p:txBody>
          <a:bodyPr wrap="square" rtlCol="0">
            <a:spAutoFit/>
          </a:bodyPr>
          <a:lstStyle/>
          <a:p>
            <a:r>
              <a:rPr lang="en-US" dirty="0" smtClean="0"/>
              <a:t>Patient from </a:t>
            </a:r>
            <a:r>
              <a:rPr lang="en-US" dirty="0" err="1" smtClean="0"/>
              <a:t>Fashaga</a:t>
            </a:r>
            <a:r>
              <a:rPr lang="en-US" dirty="0" smtClean="0"/>
              <a:t>. Parasite was L </a:t>
            </a:r>
            <a:r>
              <a:rPr lang="en-US" dirty="0" err="1" smtClean="0"/>
              <a:t>doovani</a:t>
            </a:r>
            <a:r>
              <a:rPr lang="en-US" dirty="0" smtClean="0"/>
              <a:t> by PCR. We stopped steroid and treated him with AmBisome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After </a:t>
            </a:r>
            <a:r>
              <a:rPr lang="en-US" dirty="0" err="1" smtClean="0"/>
              <a:t>treatnent</a:t>
            </a:r>
            <a:endParaRPr lang="en-US" dirty="0" smtClean="0"/>
          </a:p>
        </p:txBody>
      </p:sp>
      <p:sp>
        <p:nvSpPr>
          <p:cNvPr id="34819" name="Rectangle 3"/>
          <p:cNvSpPr>
            <a:spLocks noGrp="1" noChangeArrowheads="1"/>
          </p:cNvSpPr>
          <p:nvPr>
            <p:ph type="body" idx="1"/>
          </p:nvPr>
        </p:nvSpPr>
        <p:spPr/>
        <p:txBody>
          <a:bodyPr/>
          <a:lstStyle/>
          <a:p>
            <a:pPr eaLnBrk="1" hangingPunct="1"/>
            <a:endParaRPr lang="en-US" smtClean="0"/>
          </a:p>
        </p:txBody>
      </p:sp>
      <p:pic>
        <p:nvPicPr>
          <p:cNvPr id="34820" name="Picture 4" descr="100_067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63713" y="1628775"/>
            <a:ext cx="5922962" cy="444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Referred by a consultant as PKDL</a:t>
            </a:r>
            <a:endParaRPr lang="en-US" dirty="0"/>
          </a:p>
        </p:txBody>
      </p:sp>
      <p:pic>
        <p:nvPicPr>
          <p:cNvPr id="21506" name="Picture 2" descr="C:\Users\EL Hassan\Documents\F35-Z-11 GIHAD\100_2399.JPG"/>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457200" y="1980994"/>
            <a:ext cx="4038600" cy="3764374"/>
          </a:xfrm>
          <a:prstGeom prst="rect">
            <a:avLst/>
          </a:prstGeom>
          <a:noFill/>
        </p:spPr>
      </p:pic>
      <p:pic>
        <p:nvPicPr>
          <p:cNvPr id="21507" name="Picture 3" descr="C:\Users\EL Hassan\Documents\F35-Z-11 GIHAD\100_2396.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2348706"/>
            <a:ext cx="4038600" cy="3028950"/>
          </a:xfrm>
          <a:prstGeom prst="rect">
            <a:avLst/>
          </a:prstGeom>
          <a:noFill/>
        </p:spPr>
      </p:pic>
      <p:sp>
        <p:nvSpPr>
          <p:cNvPr id="9" name="TextBox 8"/>
          <p:cNvSpPr txBox="1"/>
          <p:nvPr/>
        </p:nvSpPr>
        <p:spPr>
          <a:xfrm>
            <a:off x="609600" y="6096000"/>
            <a:ext cx="8153400" cy="646331"/>
          </a:xfrm>
          <a:prstGeom prst="rect">
            <a:avLst/>
          </a:prstGeom>
          <a:noFill/>
        </p:spPr>
        <p:txBody>
          <a:bodyPr wrap="square" rtlCol="0">
            <a:spAutoFit/>
          </a:bodyPr>
          <a:lstStyle/>
          <a:p>
            <a:r>
              <a:rPr lang="en-US" b="1" dirty="0" smtClean="0">
                <a:solidFill>
                  <a:srgbClr val="FF0000"/>
                </a:solidFill>
              </a:rPr>
              <a:t>13 years old girl from Babanousa. Depigmented lesion. Asymmetric. Loss of sensation. Thick nerves</a:t>
            </a:r>
            <a:endParaRPr lang="en-US" b="1"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conclude from this that training at the undergraduate and postgraduate levels is poor</a:t>
            </a:r>
          </a:p>
          <a:p>
            <a:r>
              <a:rPr lang="en-US" dirty="0" smtClean="0"/>
              <a:t>We are organizing a course in tropical diseases that we hope to start in November this year</a:t>
            </a:r>
          </a:p>
          <a:p>
            <a:r>
              <a:rPr lang="en-US" dirty="0" smtClean="0"/>
              <a:t>This is in collaboration with the University of </a:t>
            </a:r>
            <a:r>
              <a:rPr lang="en-US" dirty="0" err="1" smtClean="0"/>
              <a:t>Gazeira</a:t>
            </a:r>
            <a:r>
              <a:rPr lang="en-US" dirty="0" smtClean="0"/>
              <a:t>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Long term research plan for the next 10 years is badly needed</a:t>
            </a:r>
          </a:p>
          <a:p>
            <a:r>
              <a:rPr lang="en-US" dirty="0" smtClean="0"/>
              <a:t>This should include universities, Federal and State Ministries of Health and communities in endemic areas</a:t>
            </a:r>
          </a:p>
          <a:p>
            <a:r>
              <a:rPr lang="en-US" dirty="0" smtClean="0"/>
              <a:t>We need local funds and commitment from the state in addition to International agencies and interested research groups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There are common gaps in our knowledge  concerning the magnitude and distribution of the various forms of leishmaniasis. </a:t>
            </a:r>
          </a:p>
          <a:p>
            <a:r>
              <a:rPr lang="en-US" dirty="0" smtClean="0"/>
              <a:t>There are also specific areas which are poorly understood in each of the different forms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most common area that cuts across all forms of leishmaniasis in which we need more information is epidemiology.</a:t>
            </a:r>
          </a:p>
          <a:p>
            <a:r>
              <a:rPr lang="en-US" dirty="0" smtClean="0"/>
              <a:t>The satellite maps prepared by </a:t>
            </a:r>
            <a:r>
              <a:rPr lang="en-US" dirty="0" err="1" smtClean="0"/>
              <a:t>Dia</a:t>
            </a:r>
            <a:r>
              <a:rPr lang="en-US" dirty="0" smtClean="0"/>
              <a:t> some years ago were the first maps that showed the determinants of the distribution of VL in Sudan. Perhaps they need to be updated and extended to other forms, particularly CL</a:t>
            </a:r>
          </a:p>
          <a:p>
            <a:r>
              <a:rPr lang="en-US" dirty="0" smtClean="0"/>
              <a:t>Is it possible to predict areas where outbreaks may occur?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epidemiology should include clinical surveys, vectors and reservoir of infection</a:t>
            </a:r>
          </a:p>
          <a:p>
            <a:r>
              <a:rPr lang="en-US" dirty="0" smtClean="0"/>
              <a:t>This needs multidisciplinary teams that we are trying to organize now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t>The vector of VL in Sudan</a:t>
            </a:r>
          </a:p>
        </p:txBody>
      </p:sp>
      <p:graphicFrame>
        <p:nvGraphicFramePr>
          <p:cNvPr id="3074" name="Object 3"/>
          <p:cNvGraphicFramePr>
            <a:graphicFrameLocks noGrp="1" noChangeAspect="1"/>
          </p:cNvGraphicFramePr>
          <p:nvPr>
            <p:ph sz="half" idx="1"/>
          </p:nvPr>
        </p:nvGraphicFramePr>
        <p:xfrm>
          <a:off x="1331913" y="1700213"/>
          <a:ext cx="3157537" cy="4525962"/>
        </p:xfrm>
        <a:graphic>
          <a:graphicData uri="http://schemas.openxmlformats.org/presentationml/2006/ole">
            <mc:AlternateContent xmlns:mc="http://schemas.openxmlformats.org/markup-compatibility/2006">
              <mc:Choice xmlns:v="urn:schemas-microsoft-com:vml" Requires="v">
                <p:oleObj spid="_x0000_s1027" name="Image" r:id="rId3" imgW="3712157" imgH="5321368" progId="">
                  <p:embed/>
                </p:oleObj>
              </mc:Choice>
              <mc:Fallback>
                <p:oleObj name="Image" r:id="rId3" imgW="3712157" imgH="5321368"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700213"/>
                        <a:ext cx="3157537" cy="452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4"/>
          <p:cNvSpPr>
            <a:spLocks noGrp="1" noChangeArrowheads="1"/>
          </p:cNvSpPr>
          <p:nvPr>
            <p:ph type="body" sz="half" idx="2"/>
          </p:nvPr>
        </p:nvSpPr>
        <p:spPr/>
        <p:txBody>
          <a:bodyPr>
            <a:normAutofit/>
          </a:bodyPr>
          <a:lstStyle/>
          <a:p>
            <a:pPr eaLnBrk="1" hangingPunct="1"/>
            <a:r>
              <a:rPr lang="en-US" sz="2800" dirty="0" smtClean="0"/>
              <a:t>This map was prepared by Lewis in 1956</a:t>
            </a:r>
          </a:p>
          <a:p>
            <a:pPr eaLnBrk="1" hangingPunct="1"/>
            <a:r>
              <a:rPr lang="en-US" sz="2800" dirty="0" smtClean="0"/>
              <a:t>It shows the distribution of various sand flies in Sudan</a:t>
            </a:r>
          </a:p>
          <a:p>
            <a:pPr eaLnBrk="1" hangingPunct="1"/>
            <a:r>
              <a:rPr lang="en-US" sz="2800" dirty="0" smtClean="0"/>
              <a:t>Does this need updating?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Vectors</a:t>
            </a:r>
            <a:endParaRPr lang="en-US" dirty="0"/>
          </a:p>
        </p:txBody>
      </p:sp>
      <p:sp>
        <p:nvSpPr>
          <p:cNvPr id="13" name="Content Placeholder 12"/>
          <p:cNvSpPr>
            <a:spLocks noGrp="1"/>
          </p:cNvSpPr>
          <p:nvPr>
            <p:ph idx="1"/>
          </p:nvPr>
        </p:nvSpPr>
        <p:spPr/>
        <p:txBody>
          <a:bodyPr/>
          <a:lstStyle/>
          <a:p>
            <a:r>
              <a:rPr lang="en-US" dirty="0" smtClean="0"/>
              <a:t>The problem being addressed by </a:t>
            </a:r>
            <a:r>
              <a:rPr lang="en-US" dirty="0" err="1" smtClean="0"/>
              <a:t>Dia</a:t>
            </a:r>
            <a:r>
              <a:rPr lang="en-US" dirty="0" smtClean="0"/>
              <a:t> concerning the vector or possibly vectors of VL is a step in the right direction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Reservoirs of infection</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As yet we have no concrete evidence about the major reservoir hosts for the various forms of leishmaniasis. Dogs, mongoose, rats have all been incriminated since the work of  NAMRO in Upper Nile in 1960s</a:t>
            </a:r>
          </a:p>
          <a:p>
            <a:r>
              <a:rPr lang="en-US" dirty="0" smtClean="0"/>
              <a:t>We suspect that PKDL may be a reservoir of infection. Where is the proof?</a:t>
            </a:r>
          </a:p>
          <a:p>
            <a:r>
              <a:rPr lang="en-US" dirty="0" smtClean="0"/>
              <a:t>For cutaneous leishmaniasis we have a single paper in which the Nile Rat is implicated. It is based on a limited number of animals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to specific diseases: VL</a:t>
            </a:r>
            <a:endParaRPr lang="en-US" dirty="0"/>
          </a:p>
        </p:txBody>
      </p:sp>
      <p:sp>
        <p:nvSpPr>
          <p:cNvPr id="3" name="Content Placeholder 2"/>
          <p:cNvSpPr>
            <a:spLocks noGrp="1"/>
          </p:cNvSpPr>
          <p:nvPr>
            <p:ph idx="1"/>
          </p:nvPr>
        </p:nvSpPr>
        <p:spPr/>
        <p:txBody>
          <a:bodyPr/>
          <a:lstStyle/>
          <a:p>
            <a:r>
              <a:rPr lang="en-US" dirty="0" smtClean="0"/>
              <a:t>Why is it that some individual develop VL and others develop subclinical infection?</a:t>
            </a:r>
          </a:p>
          <a:p>
            <a:r>
              <a:rPr lang="en-US" dirty="0" smtClean="0"/>
              <a:t>Does the use of impregnated NETS protect against VL? </a:t>
            </a:r>
            <a:r>
              <a:rPr lang="en-US" dirty="0" err="1" smtClean="0"/>
              <a:t>Dia</a:t>
            </a:r>
            <a:r>
              <a:rPr lang="en-US" dirty="0" smtClean="0"/>
              <a:t> has shown in preliminary studies that those using NETS  tend to develop subclinical infection</a:t>
            </a:r>
          </a:p>
          <a:p>
            <a:r>
              <a:rPr lang="en-US" dirty="0" smtClean="0"/>
              <a:t>Do insect repellents protect against VL?</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927</Words>
  <Application>Microsoft Office PowerPoint</Application>
  <PresentationFormat>On-screen Show (4:3)</PresentationFormat>
  <Paragraphs>73</Paragraphs>
  <Slides>27</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1" baseType="lpstr">
      <vt:lpstr>Arial</vt:lpstr>
      <vt:lpstr>Calibri</vt:lpstr>
      <vt:lpstr>Office Theme</vt:lpstr>
      <vt:lpstr>Image</vt:lpstr>
      <vt:lpstr>Leishmaniasis: Where are we now and where to go</vt:lpstr>
      <vt:lpstr>The main clinical forms of leishmaniasis</vt:lpstr>
      <vt:lpstr>PowerPoint Presentation</vt:lpstr>
      <vt:lpstr>Epidemiology</vt:lpstr>
      <vt:lpstr>PowerPoint Presentation</vt:lpstr>
      <vt:lpstr>The vector of VL in Sudan</vt:lpstr>
      <vt:lpstr>Vectors</vt:lpstr>
      <vt:lpstr>Reservoirs of infection</vt:lpstr>
      <vt:lpstr>Now to specific diseases: VL</vt:lpstr>
      <vt:lpstr>PowerPoint Presentation</vt:lpstr>
      <vt:lpstr>Vaccines</vt:lpstr>
      <vt:lpstr>PowerPoint Presentation</vt:lpstr>
      <vt:lpstr>New drugs for VL</vt:lpstr>
      <vt:lpstr>PKDL</vt:lpstr>
      <vt:lpstr>PowerPoint Presentation</vt:lpstr>
      <vt:lpstr>PowerPoint Presentation</vt:lpstr>
      <vt:lpstr>Mucosal leishmaniasis: Clinical features</vt:lpstr>
      <vt:lpstr>Mucosal leishmaniasis is destructive if not properly treated</vt:lpstr>
      <vt:lpstr>Mucosal leishmaniasis</vt:lpstr>
      <vt:lpstr>Mucosal leishmaniasis</vt:lpstr>
      <vt:lpstr>Misdiagnosis</vt:lpstr>
      <vt:lpstr>Effect of steroid therapy: patient was treated elsewhere with systemic steroids</vt:lpstr>
      <vt:lpstr>Candida of the under surface of the tongue</vt:lpstr>
      <vt:lpstr>After treatnent</vt:lpstr>
      <vt:lpstr>Referred by a consultant as PKDL</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Leishmaniasis: Where are we now and where to go</dc:title>
  <dc:creator>EL Hassan</dc:creator>
  <cp:lastModifiedBy>AbdallaAhmed, Abdalla (FAOSD)</cp:lastModifiedBy>
  <cp:revision>38</cp:revision>
  <dcterms:created xsi:type="dcterms:W3CDTF">2011-06-04T17:54:01Z</dcterms:created>
  <dcterms:modified xsi:type="dcterms:W3CDTF">2021-09-25T00:58:24Z</dcterms:modified>
</cp:coreProperties>
</file>